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66" r:id="rId3"/>
    <p:sldId id="267" r:id="rId4"/>
    <p:sldId id="257" r:id="rId5"/>
    <p:sldId id="258" r:id="rId6"/>
    <p:sldId id="262" r:id="rId7"/>
    <p:sldId id="260" r:id="rId8"/>
    <p:sldId id="263" r:id="rId9"/>
    <p:sldId id="264" r:id="rId10"/>
    <p:sldId id="261" r:id="rId11"/>
    <p:sldId id="259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D3DC-F764-4092-9090-0071325FC470}" type="datetimeFigureOut">
              <a:rPr lang="fr-FR" smtClean="0"/>
              <a:t>05/11/2018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4F6C-CE20-4095-AF15-810D9A2990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5994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D3DC-F764-4092-9090-0071325FC470}" type="datetimeFigureOut">
              <a:rPr lang="fr-FR" smtClean="0"/>
              <a:t>05/11/2018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4F6C-CE20-4095-AF15-810D9A2990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7606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D3DC-F764-4092-9090-0071325FC470}" type="datetimeFigureOut">
              <a:rPr lang="fr-FR" smtClean="0"/>
              <a:t>05/11/2018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4F6C-CE20-4095-AF15-810D9A2990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8224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D3DC-F764-4092-9090-0071325FC470}" type="datetimeFigureOut">
              <a:rPr lang="fr-FR" smtClean="0"/>
              <a:t>05/11/2018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4F6C-CE20-4095-AF15-810D9A2990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922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D3DC-F764-4092-9090-0071325FC470}" type="datetimeFigureOut">
              <a:rPr lang="fr-FR" smtClean="0"/>
              <a:t>05/11/2018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4F6C-CE20-4095-AF15-810D9A2990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107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D3DC-F764-4092-9090-0071325FC470}" type="datetimeFigureOut">
              <a:rPr lang="fr-FR" smtClean="0"/>
              <a:t>05/11/2018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4F6C-CE20-4095-AF15-810D9A2990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0643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D3DC-F764-4092-9090-0071325FC470}" type="datetimeFigureOut">
              <a:rPr lang="fr-FR" smtClean="0"/>
              <a:t>05/11/2018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4F6C-CE20-4095-AF15-810D9A2990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9609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D3DC-F764-4092-9090-0071325FC470}" type="datetimeFigureOut">
              <a:rPr lang="fr-FR" smtClean="0"/>
              <a:t>05/11/2018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4F6C-CE20-4095-AF15-810D9A2990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7935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D3DC-F764-4092-9090-0071325FC470}" type="datetimeFigureOut">
              <a:rPr lang="fr-FR" smtClean="0"/>
              <a:t>05/11/2018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4F6C-CE20-4095-AF15-810D9A2990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1141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D3DC-F764-4092-9090-0071325FC470}" type="datetimeFigureOut">
              <a:rPr lang="fr-FR" smtClean="0"/>
              <a:t>05/11/2018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4F6C-CE20-4095-AF15-810D9A2990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2262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D3DC-F764-4092-9090-0071325FC470}" type="datetimeFigureOut">
              <a:rPr lang="fr-FR" smtClean="0"/>
              <a:t>05/11/2018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4F6C-CE20-4095-AF15-810D9A2990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0030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FD3DC-F764-4092-9090-0071325FC470}" type="datetimeFigureOut">
              <a:rPr lang="fr-FR" smtClean="0"/>
              <a:t>05/11/2018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44F6C-CE20-4095-AF15-810D9A2990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053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>
                <a:latin typeface="+mn-lt"/>
              </a:rPr>
              <a:t/>
            </a:r>
            <a:br>
              <a:rPr lang="fr-FR" dirty="0">
                <a:latin typeface="+mn-lt"/>
              </a:rPr>
            </a:br>
            <a:r>
              <a:rPr lang="fr-FR" sz="4900" b="1" dirty="0"/>
              <a:t/>
            </a:r>
            <a:br>
              <a:rPr lang="fr-FR" sz="4900" b="1" dirty="0"/>
            </a:br>
            <a:r>
              <a:rPr lang="fr-FR" sz="4900" b="1" dirty="0"/>
              <a:t/>
            </a:r>
            <a:br>
              <a:rPr lang="fr-FR" sz="4900" b="1" dirty="0"/>
            </a:br>
            <a:r>
              <a:rPr lang="fr-FR" sz="4900" b="1" dirty="0"/>
              <a:t/>
            </a:r>
            <a:br>
              <a:rPr lang="fr-FR" sz="4900" b="1" dirty="0"/>
            </a:br>
            <a:endParaRPr lang="fr-FR" sz="4900" b="1" dirty="0"/>
          </a:p>
        </p:txBody>
      </p:sp>
      <p:sp>
        <p:nvSpPr>
          <p:cNvPr id="3" name="Sous-titr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b="1" dirty="0"/>
              <a:t>Elite institutions and </a:t>
            </a:r>
            <a:r>
              <a:rPr lang="fr-FR" sz="3200" b="1" dirty="0" err="1"/>
              <a:t>their</a:t>
            </a:r>
            <a:r>
              <a:rPr lang="fr-FR" sz="3200" b="1" dirty="0"/>
              <a:t> new audiences.</a:t>
            </a:r>
            <a:r>
              <a:rPr lang="fr-FR" sz="4000" b="1" dirty="0"/>
              <a:t/>
            </a:r>
            <a:br>
              <a:rPr lang="fr-FR" sz="4000" b="1" dirty="0"/>
            </a:br>
            <a:r>
              <a:rPr lang="fr-FR" b="1" dirty="0" err="1"/>
              <a:t>Student</a:t>
            </a:r>
            <a:r>
              <a:rPr lang="fr-FR" b="1" dirty="0"/>
              <a:t> </a:t>
            </a:r>
            <a:r>
              <a:rPr lang="fr-FR" b="1" dirty="0" err="1"/>
              <a:t>recruitment</a:t>
            </a:r>
            <a:r>
              <a:rPr lang="fr-FR" b="1" dirty="0"/>
              <a:t> in a </a:t>
            </a:r>
            <a:r>
              <a:rPr lang="fr-FR" b="1" dirty="0" err="1"/>
              <a:t>context</a:t>
            </a:r>
            <a:r>
              <a:rPr lang="fr-FR" b="1" dirty="0"/>
              <a:t> of </a:t>
            </a:r>
            <a:r>
              <a:rPr lang="fr-FR" b="1" dirty="0" err="1"/>
              <a:t>widening</a:t>
            </a:r>
            <a:r>
              <a:rPr lang="fr-FR" b="1" dirty="0"/>
              <a:t> participation.</a:t>
            </a:r>
            <a:br>
              <a:rPr lang="fr-FR" b="1" dirty="0"/>
            </a:br>
            <a:endParaRPr lang="fr-FR" b="1" dirty="0"/>
          </a:p>
          <a:p>
            <a:pPr marL="0" indent="0">
              <a:buNone/>
            </a:pPr>
            <a:r>
              <a:rPr lang="fr-FR" sz="2200" b="1" dirty="0"/>
              <a:t>Annabelle Allouch</a:t>
            </a:r>
          </a:p>
          <a:p>
            <a:pPr marL="0" indent="0">
              <a:buNone/>
            </a:pPr>
            <a:r>
              <a:rPr lang="fr-FR" sz="2200" dirty="0"/>
              <a:t>Associate Professor of </a:t>
            </a:r>
            <a:r>
              <a:rPr lang="fr-FR" sz="2200" dirty="0" err="1"/>
              <a:t>Sociology</a:t>
            </a:r>
            <a:endParaRPr lang="fr-FR" sz="2200" dirty="0"/>
          </a:p>
          <a:p>
            <a:pPr marL="0" indent="0">
              <a:buNone/>
            </a:pPr>
            <a:r>
              <a:rPr lang="fr-FR" sz="2200" dirty="0"/>
              <a:t>Université de Picardie Jules Verne (CURAPP-ESS/CNRS)</a:t>
            </a:r>
          </a:p>
          <a:p>
            <a:endParaRPr lang="fr-FR" dirty="0"/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EAEA1D8A-4965-4D1E-A41C-B720984C391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557153" y="1756558"/>
            <a:ext cx="4748215" cy="3740178"/>
          </a:xfrm>
        </p:spPr>
      </p:pic>
    </p:spTree>
    <p:extLst>
      <p:ext uri="{BB962C8B-B14F-4D97-AF65-F5344CB8AC3E}">
        <p14:creationId xmlns:p14="http://schemas.microsoft.com/office/powerpoint/2010/main" val="865809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1399"/>
          </a:xfrm>
        </p:spPr>
        <p:txBody>
          <a:bodyPr/>
          <a:lstStyle/>
          <a:p>
            <a:r>
              <a:rPr lang="fr-FR" b="1" dirty="0">
                <a:latin typeface="+mn-lt"/>
              </a:rPr>
              <a:t>Conclusion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838200" y="1545465"/>
            <a:ext cx="10515600" cy="4631498"/>
          </a:xfrm>
        </p:spPr>
        <p:txBody>
          <a:bodyPr>
            <a:normAutofit fontScale="92500"/>
          </a:bodyPr>
          <a:lstStyle/>
          <a:p>
            <a:pPr algn="just"/>
            <a:r>
              <a:rPr lang="fr-FR" dirty="0">
                <a:latin typeface="+mj-lt"/>
              </a:rPr>
              <a:t>WP </a:t>
            </a:r>
            <a:r>
              <a:rPr lang="fr-FR" dirty="0" err="1">
                <a:latin typeface="+mj-lt"/>
              </a:rPr>
              <a:t>illustrates</a:t>
            </a:r>
            <a:r>
              <a:rPr lang="fr-FR" dirty="0">
                <a:latin typeface="+mj-lt"/>
              </a:rPr>
              <a:t> the </a:t>
            </a:r>
            <a:r>
              <a:rPr lang="fr-FR" dirty="0" err="1">
                <a:latin typeface="+mj-lt"/>
              </a:rPr>
              <a:t>ability</a:t>
            </a:r>
            <a:r>
              <a:rPr lang="fr-FR" dirty="0">
                <a:latin typeface="+mj-lt"/>
              </a:rPr>
              <a:t> of </a:t>
            </a:r>
            <a:r>
              <a:rPr lang="fr-FR" dirty="0" err="1">
                <a:latin typeface="+mj-lt"/>
              </a:rPr>
              <a:t>elite</a:t>
            </a:r>
            <a:r>
              <a:rPr lang="fr-FR" dirty="0">
                <a:latin typeface="+mj-lt"/>
              </a:rPr>
              <a:t> institutions </a:t>
            </a:r>
            <a:r>
              <a:rPr lang="fr-FR" dirty="0" err="1">
                <a:latin typeface="+mj-lt"/>
              </a:rPr>
              <a:t>such</a:t>
            </a:r>
            <a:r>
              <a:rPr lang="fr-FR" dirty="0">
                <a:latin typeface="+mj-lt"/>
              </a:rPr>
              <a:t> as Oxford to </a:t>
            </a:r>
            <a:r>
              <a:rPr lang="fr-FR" dirty="0" err="1">
                <a:latin typeface="+mj-lt"/>
              </a:rPr>
              <a:t>integrate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critics</a:t>
            </a:r>
            <a:r>
              <a:rPr lang="fr-FR" dirty="0">
                <a:latin typeface="+mj-lt"/>
              </a:rPr>
              <a:t> </a:t>
            </a:r>
            <a:r>
              <a:rPr lang="fr-FR" b="1" dirty="0"/>
              <a:t>(Boltanski, </a:t>
            </a:r>
            <a:r>
              <a:rPr lang="fr-FR" b="1" dirty="0" err="1"/>
              <a:t>Chiappello</a:t>
            </a:r>
            <a:r>
              <a:rPr lang="fr-FR" b="1" dirty="0"/>
              <a:t>, 1999) </a:t>
            </a:r>
            <a:r>
              <a:rPr lang="fr-FR" dirty="0">
                <a:latin typeface="+mj-lt"/>
              </a:rPr>
              <a:t>and </a:t>
            </a:r>
            <a:r>
              <a:rPr lang="fr-FR" dirty="0" err="1">
                <a:latin typeface="+mj-lt"/>
              </a:rPr>
              <a:t>adapt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quickly</a:t>
            </a:r>
            <a:r>
              <a:rPr lang="fr-FR" dirty="0">
                <a:latin typeface="+mj-lt"/>
              </a:rPr>
              <a:t> to new audiences. </a:t>
            </a:r>
          </a:p>
          <a:p>
            <a:pPr algn="just"/>
            <a:r>
              <a:rPr lang="fr-FR" b="1" dirty="0">
                <a:latin typeface="+mj-lt"/>
              </a:rPr>
              <a:t>Elite institutions are </a:t>
            </a:r>
            <a:r>
              <a:rPr lang="fr-FR" b="1" dirty="0" err="1">
                <a:latin typeface="+mj-lt"/>
              </a:rPr>
              <a:t>then</a:t>
            </a:r>
            <a:r>
              <a:rPr lang="fr-FR" b="1" dirty="0">
                <a:latin typeface="+mj-lt"/>
              </a:rPr>
              <a:t> able to </a:t>
            </a:r>
            <a:r>
              <a:rPr lang="fr-FR" b="1" dirty="0" err="1">
                <a:latin typeface="+mj-lt"/>
              </a:rPr>
              <a:t>manipulate</a:t>
            </a:r>
            <a:r>
              <a:rPr lang="fr-FR" b="1" dirty="0">
                <a:latin typeface="+mj-lt"/>
              </a:rPr>
              <a:t> the signal of </a:t>
            </a:r>
            <a:r>
              <a:rPr lang="fr-FR" b="1" dirty="0" err="1">
                <a:latin typeface="+mj-lt"/>
              </a:rPr>
              <a:t>their</a:t>
            </a:r>
            <a:r>
              <a:rPr lang="fr-FR" b="1" dirty="0">
                <a:latin typeface="+mj-lt"/>
              </a:rPr>
              <a:t> excellence but </a:t>
            </a:r>
            <a:r>
              <a:rPr lang="fr-FR" b="1" dirty="0" err="1">
                <a:latin typeface="+mj-lt"/>
              </a:rPr>
              <a:t>also</a:t>
            </a:r>
            <a:r>
              <a:rPr lang="fr-FR" b="1" dirty="0">
                <a:latin typeface="+mj-lt"/>
              </a:rPr>
              <a:t> to change </a:t>
            </a:r>
            <a:r>
              <a:rPr lang="fr-FR" b="1" dirty="0" err="1">
                <a:latin typeface="+mj-lt"/>
              </a:rPr>
              <a:t>its</a:t>
            </a:r>
            <a:r>
              <a:rPr lang="fr-FR" b="1" dirty="0">
                <a:latin typeface="+mj-lt"/>
              </a:rPr>
              <a:t> nature </a:t>
            </a:r>
            <a:r>
              <a:rPr lang="fr-FR" b="1" dirty="0" err="1">
                <a:latin typeface="+mj-lt"/>
              </a:rPr>
              <a:t>according</a:t>
            </a:r>
            <a:r>
              <a:rPr lang="fr-FR" b="1" dirty="0">
                <a:latin typeface="+mj-lt"/>
              </a:rPr>
              <a:t> to </a:t>
            </a:r>
            <a:r>
              <a:rPr lang="fr-FR" b="1" dirty="0" err="1">
                <a:latin typeface="+mj-lt"/>
              </a:rPr>
              <a:t>different</a:t>
            </a:r>
            <a:r>
              <a:rPr lang="fr-FR" b="1" dirty="0">
                <a:latin typeface="+mj-lt"/>
              </a:rPr>
              <a:t> audiences. </a:t>
            </a:r>
          </a:p>
          <a:p>
            <a:pPr algn="just"/>
            <a:endParaRPr lang="fr-FR" b="1" dirty="0">
              <a:latin typeface="+mj-lt"/>
            </a:endParaRPr>
          </a:p>
          <a:p>
            <a:pPr algn="just"/>
            <a:r>
              <a:rPr lang="fr-FR" b="1" dirty="0">
                <a:latin typeface="+mj-lt"/>
              </a:rPr>
              <a:t>The </a:t>
            </a:r>
            <a:r>
              <a:rPr lang="fr-FR" b="1" dirty="0" err="1">
                <a:latin typeface="+mj-lt"/>
              </a:rPr>
              <a:t>ethnography</a:t>
            </a:r>
            <a:r>
              <a:rPr lang="fr-FR" b="1" dirty="0">
                <a:latin typeface="+mj-lt"/>
              </a:rPr>
              <a:t> of WP at Oxford </a:t>
            </a:r>
            <a:r>
              <a:rPr lang="fr-FR" b="1" dirty="0" err="1">
                <a:latin typeface="+mj-lt"/>
              </a:rPr>
              <a:t>also</a:t>
            </a:r>
            <a:r>
              <a:rPr lang="fr-FR" b="1" dirty="0">
                <a:latin typeface="+mj-lt"/>
              </a:rPr>
              <a:t> </a:t>
            </a:r>
            <a:r>
              <a:rPr lang="fr-FR" b="1" dirty="0" err="1">
                <a:latin typeface="+mj-lt"/>
              </a:rPr>
              <a:t>underlined</a:t>
            </a:r>
            <a:r>
              <a:rPr lang="fr-FR" b="1" dirty="0">
                <a:latin typeface="+mj-lt"/>
              </a:rPr>
              <a:t> the inversion of the </a:t>
            </a:r>
            <a:r>
              <a:rPr lang="fr-FR" b="1" dirty="0" err="1">
                <a:latin typeface="+mj-lt"/>
              </a:rPr>
              <a:t>relationship</a:t>
            </a:r>
            <a:r>
              <a:rPr lang="fr-FR" b="1" dirty="0">
                <a:latin typeface="+mj-lt"/>
              </a:rPr>
              <a:t> </a:t>
            </a:r>
            <a:r>
              <a:rPr lang="fr-FR" b="1" dirty="0" err="1">
                <a:latin typeface="+mj-lt"/>
              </a:rPr>
              <a:t>between</a:t>
            </a:r>
            <a:r>
              <a:rPr lang="fr-FR" b="1" dirty="0">
                <a:latin typeface="+mj-lt"/>
              </a:rPr>
              <a:t> </a:t>
            </a:r>
            <a:r>
              <a:rPr lang="fr-FR" b="1" dirty="0" err="1">
                <a:latin typeface="+mj-lt"/>
              </a:rPr>
              <a:t>students</a:t>
            </a:r>
            <a:r>
              <a:rPr lang="fr-FR" b="1" dirty="0">
                <a:latin typeface="+mj-lt"/>
              </a:rPr>
              <a:t> and </a:t>
            </a:r>
            <a:r>
              <a:rPr lang="fr-FR" b="1" dirty="0" err="1">
                <a:latin typeface="+mj-lt"/>
              </a:rPr>
              <a:t>elite</a:t>
            </a:r>
            <a:r>
              <a:rPr lang="fr-FR" b="1" dirty="0">
                <a:latin typeface="+mj-lt"/>
              </a:rPr>
              <a:t> institutions.</a:t>
            </a:r>
          </a:p>
          <a:p>
            <a:pPr algn="just"/>
            <a:r>
              <a:rPr lang="fr-FR" dirty="0">
                <a:latin typeface="+mj-lt"/>
              </a:rPr>
              <a:t>In </a:t>
            </a:r>
            <a:r>
              <a:rPr lang="fr-FR" dirty="0" err="1">
                <a:latin typeface="+mj-lt"/>
              </a:rPr>
              <a:t>this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relationship</a:t>
            </a:r>
            <a:r>
              <a:rPr lang="fr-FR" dirty="0">
                <a:latin typeface="+mj-lt"/>
              </a:rPr>
              <a:t>, the </a:t>
            </a:r>
            <a:r>
              <a:rPr lang="fr-FR" dirty="0" err="1">
                <a:latin typeface="+mj-lt"/>
              </a:rPr>
              <a:t>academic</a:t>
            </a:r>
            <a:r>
              <a:rPr lang="fr-FR" dirty="0">
                <a:latin typeface="+mj-lt"/>
              </a:rPr>
              <a:t> institution </a:t>
            </a:r>
            <a:r>
              <a:rPr lang="fr-FR" dirty="0" err="1">
                <a:latin typeface="+mj-lt"/>
              </a:rPr>
              <a:t>is</a:t>
            </a:r>
            <a:r>
              <a:rPr lang="fr-FR" dirty="0">
                <a:latin typeface="+mj-lt"/>
              </a:rPr>
              <a:t> not an « all-</a:t>
            </a:r>
            <a:r>
              <a:rPr lang="fr-FR" dirty="0" err="1">
                <a:latin typeface="+mj-lt"/>
              </a:rPr>
              <a:t>mighty</a:t>
            </a:r>
            <a:r>
              <a:rPr lang="fr-FR" dirty="0">
                <a:latin typeface="+mj-lt"/>
              </a:rPr>
              <a:t> » institution </a:t>
            </a:r>
            <a:r>
              <a:rPr lang="fr-FR" dirty="0" err="1">
                <a:latin typeface="+mj-lt"/>
              </a:rPr>
              <a:t>anymore</a:t>
            </a:r>
            <a:r>
              <a:rPr lang="fr-FR" dirty="0">
                <a:latin typeface="+mj-lt"/>
              </a:rPr>
              <a:t>. </a:t>
            </a:r>
            <a:r>
              <a:rPr lang="fr-FR" dirty="0" err="1">
                <a:latin typeface="+mj-lt"/>
              </a:rPr>
              <a:t>Instead</a:t>
            </a:r>
            <a:r>
              <a:rPr lang="fr-FR" dirty="0">
                <a:latin typeface="+mj-lt"/>
              </a:rPr>
              <a:t>, </a:t>
            </a:r>
            <a:r>
              <a:rPr lang="fr-FR" dirty="0" err="1">
                <a:latin typeface="+mj-lt"/>
              </a:rPr>
              <a:t>its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formal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organization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depends</a:t>
            </a:r>
            <a:r>
              <a:rPr lang="fr-FR" dirty="0">
                <a:latin typeface="+mj-lt"/>
              </a:rPr>
              <a:t> on the </a:t>
            </a:r>
            <a:r>
              <a:rPr lang="fr-FR" dirty="0" err="1">
                <a:latin typeface="+mj-lt"/>
              </a:rPr>
              <a:t>willingness</a:t>
            </a:r>
            <a:r>
              <a:rPr lang="fr-FR" dirty="0">
                <a:latin typeface="+mj-lt"/>
              </a:rPr>
              <a:t> of audiences </a:t>
            </a:r>
            <a:r>
              <a:rPr lang="fr-FR" dirty="0" err="1">
                <a:latin typeface="+mj-lt"/>
              </a:rPr>
              <a:t>coming</a:t>
            </a:r>
            <a:r>
              <a:rPr lang="fr-FR" dirty="0">
                <a:latin typeface="+mj-lt"/>
              </a:rPr>
              <a:t> to « </a:t>
            </a:r>
            <a:r>
              <a:rPr lang="fr-FR" dirty="0" err="1">
                <a:latin typeface="+mj-lt"/>
              </a:rPr>
              <a:t>her</a:t>
            </a:r>
            <a:r>
              <a:rPr lang="fr-FR" dirty="0">
                <a:latin typeface="+mj-lt"/>
              </a:rPr>
              <a:t> ». </a:t>
            </a:r>
            <a:r>
              <a:rPr lang="fr-FR" dirty="0" err="1">
                <a:latin typeface="+mj-lt"/>
              </a:rPr>
              <a:t>That’s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what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is</a:t>
            </a:r>
            <a:r>
              <a:rPr lang="fr-FR" dirty="0">
                <a:latin typeface="+mj-lt"/>
              </a:rPr>
              <a:t> made visible by the </a:t>
            </a:r>
            <a:r>
              <a:rPr lang="fr-FR" dirty="0" err="1">
                <a:latin typeface="+mj-lt"/>
              </a:rPr>
              <a:t>resort</a:t>
            </a:r>
            <a:r>
              <a:rPr lang="fr-FR" dirty="0">
                <a:latin typeface="+mj-lt"/>
              </a:rPr>
              <a:t> of ‘channeling’. </a:t>
            </a:r>
          </a:p>
        </p:txBody>
      </p:sp>
    </p:spTree>
    <p:extLst>
      <p:ext uri="{BB962C8B-B14F-4D97-AF65-F5344CB8AC3E}">
        <p14:creationId xmlns:p14="http://schemas.microsoft.com/office/powerpoint/2010/main" val="3846162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1399"/>
          </a:xfrm>
        </p:spPr>
        <p:txBody>
          <a:bodyPr>
            <a:normAutofit/>
          </a:bodyPr>
          <a:lstStyle/>
          <a:p>
            <a:r>
              <a:rPr lang="fr-FR" sz="4000" b="1" dirty="0" err="1">
                <a:latin typeface="+mn-lt"/>
              </a:rPr>
              <a:t>Outline</a:t>
            </a:r>
            <a:endParaRPr lang="fr-FR" sz="4000" b="1" dirty="0">
              <a:latin typeface="+mn-lt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838200" y="1545465"/>
            <a:ext cx="10515600" cy="4631498"/>
          </a:xfrm>
        </p:spPr>
        <p:txBody>
          <a:bodyPr/>
          <a:lstStyle/>
          <a:p>
            <a:pPr marL="0" indent="0">
              <a:buNone/>
            </a:pPr>
            <a:r>
              <a:rPr lang="fr-FR" dirty="0">
                <a:latin typeface="+mj-lt"/>
              </a:rPr>
              <a:t>I. </a:t>
            </a:r>
            <a:r>
              <a:rPr lang="fr-FR" dirty="0" err="1">
                <a:latin typeface="+mj-lt"/>
              </a:rPr>
              <a:t>Creating</a:t>
            </a:r>
            <a:r>
              <a:rPr lang="fr-FR" dirty="0">
                <a:latin typeface="+mj-lt"/>
              </a:rPr>
              <a:t> a </a:t>
            </a:r>
            <a:r>
              <a:rPr lang="fr-FR" dirty="0" err="1">
                <a:latin typeface="+mj-lt"/>
              </a:rPr>
              <a:t>bureaucracy</a:t>
            </a:r>
            <a:r>
              <a:rPr lang="fr-FR" dirty="0">
                <a:latin typeface="+mj-lt"/>
              </a:rPr>
              <a:t> of coordination.</a:t>
            </a:r>
          </a:p>
          <a:p>
            <a:pPr marL="0" indent="0">
              <a:buNone/>
            </a:pPr>
            <a:endParaRPr lang="fr-FR" dirty="0">
              <a:latin typeface="+mj-lt"/>
            </a:endParaRPr>
          </a:p>
          <a:p>
            <a:pPr marL="0" indent="0">
              <a:buNone/>
            </a:pPr>
            <a:r>
              <a:rPr lang="fr-FR" dirty="0">
                <a:latin typeface="+mj-lt"/>
              </a:rPr>
              <a:t>II. The </a:t>
            </a:r>
            <a:r>
              <a:rPr lang="fr-FR" dirty="0" err="1">
                <a:latin typeface="+mj-lt"/>
              </a:rPr>
              <a:t>symbolic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channeling</a:t>
            </a:r>
            <a:r>
              <a:rPr lang="fr-FR" dirty="0">
                <a:latin typeface="+mj-lt"/>
              </a:rPr>
              <a:t> : management and neutralisation of an </a:t>
            </a:r>
            <a:r>
              <a:rPr lang="fr-FR" dirty="0" err="1">
                <a:latin typeface="+mj-lt"/>
              </a:rPr>
              <a:t>exceptional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environment</a:t>
            </a:r>
            <a:r>
              <a:rPr lang="fr-FR" dirty="0">
                <a:latin typeface="+mj-lt"/>
              </a:rPr>
              <a:t>.</a:t>
            </a:r>
          </a:p>
          <a:p>
            <a:pPr marL="0" indent="0">
              <a:buNone/>
            </a:pPr>
            <a:endParaRPr lang="fr-FR" dirty="0">
              <a:latin typeface="+mj-lt"/>
            </a:endParaRPr>
          </a:p>
          <a:p>
            <a:pPr marL="0" indent="0">
              <a:buNone/>
            </a:pPr>
            <a:r>
              <a:rPr lang="fr-FR" dirty="0">
                <a:latin typeface="+mj-lt"/>
              </a:rPr>
              <a:t>III. The </a:t>
            </a:r>
            <a:r>
              <a:rPr lang="fr-FR" dirty="0" err="1">
                <a:latin typeface="+mj-lt"/>
              </a:rPr>
              <a:t>limits</a:t>
            </a:r>
            <a:r>
              <a:rPr lang="fr-FR" dirty="0">
                <a:latin typeface="+mj-lt"/>
              </a:rPr>
              <a:t> of </a:t>
            </a:r>
            <a:r>
              <a:rPr lang="fr-FR" dirty="0" err="1">
                <a:latin typeface="+mj-lt"/>
              </a:rPr>
              <a:t>channeling</a:t>
            </a:r>
            <a:r>
              <a:rPr lang="fr-FR" dirty="0">
                <a:latin typeface="+mj-lt"/>
              </a:rPr>
              <a:t> in WP : Oxford </a:t>
            </a:r>
            <a:r>
              <a:rPr lang="fr-FR" dirty="0" err="1">
                <a:latin typeface="+mj-lt"/>
              </a:rPr>
              <a:t>reputation</a:t>
            </a:r>
            <a:r>
              <a:rPr lang="fr-FR" dirty="0">
                <a:latin typeface="+mj-lt"/>
              </a:rPr>
              <a:t> and the </a:t>
            </a:r>
            <a:r>
              <a:rPr lang="fr-FR" dirty="0" err="1">
                <a:latin typeface="+mj-lt"/>
              </a:rPr>
              <a:t>lack</a:t>
            </a:r>
            <a:r>
              <a:rPr lang="fr-FR" dirty="0">
                <a:latin typeface="+mj-lt"/>
              </a:rPr>
              <a:t> of </a:t>
            </a:r>
            <a:r>
              <a:rPr lang="fr-FR" dirty="0" err="1">
                <a:latin typeface="+mj-lt"/>
              </a:rPr>
              <a:t>intermediaries</a:t>
            </a:r>
            <a:r>
              <a:rPr lang="fr-FR" dirty="0">
                <a:latin typeface="+mj-lt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7910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A6CD2C-1A27-4676-8A69-9876CA60F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 err="1">
                <a:latin typeface="+mn-lt"/>
              </a:rPr>
              <a:t>Widening</a:t>
            </a:r>
            <a:r>
              <a:rPr lang="fr-FR" sz="4000" b="1" dirty="0">
                <a:latin typeface="+mn-lt"/>
              </a:rPr>
              <a:t> participation </a:t>
            </a:r>
            <a:r>
              <a:rPr lang="fr-FR" sz="4000" b="1" dirty="0" err="1">
                <a:latin typeface="+mn-lt"/>
              </a:rPr>
              <a:t>schemes</a:t>
            </a:r>
            <a:r>
              <a:rPr lang="fr-FR" sz="4000" b="1" dirty="0">
                <a:latin typeface="+mn-lt"/>
              </a:rPr>
              <a:t> (Allouch, 2017)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7A16BE-0149-42C9-AC79-AB0E0E671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724" y="1690688"/>
            <a:ext cx="10506075" cy="4510087"/>
          </a:xfrm>
        </p:spPr>
        <p:txBody>
          <a:bodyPr>
            <a:normAutofit fontScale="77500" lnSpcReduction="20000"/>
          </a:bodyPr>
          <a:lstStyle/>
          <a:p>
            <a:pPr algn="just">
              <a:spcBef>
                <a:spcPct val="50000"/>
              </a:spcBef>
              <a:buClr>
                <a:srgbClr val="CB021A"/>
              </a:buClr>
              <a:defRPr/>
            </a:pPr>
            <a:r>
              <a:rPr lang="fr-FR" dirty="0" err="1">
                <a:latin typeface="+mj-lt"/>
                <a:cs typeface="Times New Roman" panose="02020603050405020304" pitchFamily="18" charset="0"/>
              </a:rPr>
              <a:t>Widening</a:t>
            </a:r>
            <a:r>
              <a:rPr lang="fr-FR" dirty="0">
                <a:latin typeface="+mj-lt"/>
                <a:cs typeface="Times New Roman" panose="02020603050405020304" pitchFamily="18" charset="0"/>
              </a:rPr>
              <a:t> participation </a:t>
            </a:r>
            <a:r>
              <a:rPr lang="fr-FR" dirty="0" err="1">
                <a:latin typeface="+mj-lt"/>
                <a:cs typeface="Times New Roman" panose="02020603050405020304" pitchFamily="18" charset="0"/>
              </a:rPr>
              <a:t>schemes</a:t>
            </a:r>
            <a:r>
              <a:rPr lang="fr-FR" dirty="0">
                <a:latin typeface="+mj-lt"/>
                <a:cs typeface="Times New Roman" panose="02020603050405020304" pitchFamily="18" charset="0"/>
              </a:rPr>
              <a:t> (WP) </a:t>
            </a:r>
            <a:r>
              <a:rPr lang="fr-FR" dirty="0" err="1">
                <a:latin typeface="+mj-lt"/>
                <a:cs typeface="Times New Roman" panose="02020603050405020304" pitchFamily="18" charset="0"/>
              </a:rPr>
              <a:t>were</a:t>
            </a:r>
            <a:r>
              <a:rPr lang="fr-FR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+mj-lt"/>
                <a:cs typeface="Times New Roman" panose="02020603050405020304" pitchFamily="18" charset="0"/>
              </a:rPr>
              <a:t>developed</a:t>
            </a:r>
            <a:r>
              <a:rPr lang="fr-FR" dirty="0">
                <a:latin typeface="+mj-lt"/>
                <a:cs typeface="Times New Roman" panose="02020603050405020304" pitchFamily="18" charset="0"/>
              </a:rPr>
              <a:t> in the </a:t>
            </a:r>
            <a:r>
              <a:rPr lang="fr-FR" dirty="0" err="1">
                <a:latin typeface="+mj-lt"/>
                <a:cs typeface="Times New Roman" panose="02020603050405020304" pitchFamily="18" charset="0"/>
              </a:rPr>
              <a:t>selective</a:t>
            </a:r>
            <a:r>
              <a:rPr lang="fr-FR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+mj-lt"/>
                <a:cs typeface="Times New Roman" panose="02020603050405020304" pitchFamily="18" charset="0"/>
              </a:rPr>
              <a:t>tracks</a:t>
            </a:r>
            <a:r>
              <a:rPr lang="fr-FR" dirty="0">
                <a:latin typeface="+mj-lt"/>
                <a:cs typeface="Times New Roman" panose="02020603050405020304" pitchFamily="18" charset="0"/>
              </a:rPr>
              <a:t>/HEI of </a:t>
            </a:r>
            <a:r>
              <a:rPr lang="fr-FR" dirty="0" err="1">
                <a:latin typeface="+mj-lt"/>
                <a:cs typeface="Times New Roman" panose="02020603050405020304" pitchFamily="18" charset="0"/>
              </a:rPr>
              <a:t>several</a:t>
            </a:r>
            <a:r>
              <a:rPr lang="fr-FR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+mj-lt"/>
                <a:cs typeface="Times New Roman" panose="02020603050405020304" pitchFamily="18" charset="0"/>
              </a:rPr>
              <a:t>European</a:t>
            </a:r>
            <a:r>
              <a:rPr lang="fr-FR" dirty="0">
                <a:latin typeface="+mj-lt"/>
                <a:cs typeface="Times New Roman" panose="02020603050405020304" pitchFamily="18" charset="0"/>
              </a:rPr>
              <a:t> countries </a:t>
            </a:r>
            <a:r>
              <a:rPr lang="fr-FR" dirty="0" err="1">
                <a:latin typeface="+mj-lt"/>
                <a:cs typeface="Times New Roman" panose="02020603050405020304" pitchFamily="18" charset="0"/>
              </a:rPr>
              <a:t>from</a:t>
            </a:r>
            <a:r>
              <a:rPr lang="fr-FR" dirty="0">
                <a:latin typeface="+mj-lt"/>
                <a:cs typeface="Times New Roman" panose="02020603050405020304" pitchFamily="18" charset="0"/>
              </a:rPr>
              <a:t> the 2000s </a:t>
            </a:r>
            <a:r>
              <a:rPr lang="fr-FR" dirty="0" err="1">
                <a:latin typeface="+mj-lt"/>
                <a:cs typeface="Times New Roman" panose="02020603050405020304" pitchFamily="18" charset="0"/>
              </a:rPr>
              <a:t>onwards</a:t>
            </a:r>
            <a:r>
              <a:rPr lang="fr-FR" dirty="0">
                <a:latin typeface="+mj-lt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ct val="50000"/>
              </a:spcBef>
              <a:buClr>
                <a:srgbClr val="CB021A"/>
              </a:buClr>
              <a:defRPr/>
            </a:pPr>
            <a:r>
              <a:rPr lang="fr-FR" dirty="0">
                <a:latin typeface="+mj-lt"/>
                <a:cs typeface="Times New Roman" panose="02020603050405020304" pitchFamily="18" charset="0"/>
              </a:rPr>
              <a:t>In France and </a:t>
            </a:r>
            <a:r>
              <a:rPr lang="fr-FR" dirty="0" err="1">
                <a:latin typeface="+mj-lt"/>
                <a:cs typeface="Times New Roman" panose="02020603050405020304" pitchFamily="18" charset="0"/>
              </a:rPr>
              <a:t>England</a:t>
            </a:r>
            <a:r>
              <a:rPr lang="fr-FR" dirty="0">
                <a:latin typeface="+mj-lt"/>
                <a:cs typeface="Times New Roman" panose="02020603050405020304" pitchFamily="18" charset="0"/>
              </a:rPr>
              <a:t>, </a:t>
            </a:r>
            <a:r>
              <a:rPr lang="fr-FR" dirty="0" err="1">
                <a:latin typeface="+mj-lt"/>
                <a:cs typeface="Times New Roman" panose="02020603050405020304" pitchFamily="18" charset="0"/>
              </a:rPr>
              <a:t>these</a:t>
            </a:r>
            <a:r>
              <a:rPr lang="fr-FR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+mj-lt"/>
                <a:cs typeface="Times New Roman" panose="02020603050405020304" pitchFamily="18" charset="0"/>
              </a:rPr>
              <a:t>schemes</a:t>
            </a:r>
            <a:r>
              <a:rPr lang="fr-FR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+mj-lt"/>
                <a:cs typeface="Times New Roman" panose="02020603050405020304" pitchFamily="18" charset="0"/>
              </a:rPr>
              <a:t>aim</a:t>
            </a:r>
            <a:r>
              <a:rPr lang="fr-FR" dirty="0">
                <a:latin typeface="+mj-lt"/>
                <a:cs typeface="Times New Roman" panose="02020603050405020304" pitchFamily="18" charset="0"/>
              </a:rPr>
              <a:t> at </a:t>
            </a:r>
            <a:r>
              <a:rPr lang="fr-FR" dirty="0" err="1">
                <a:latin typeface="+mj-lt"/>
                <a:cs typeface="Times New Roman" panose="02020603050405020304" pitchFamily="18" charset="0"/>
              </a:rPr>
              <a:t>widening</a:t>
            </a:r>
            <a:r>
              <a:rPr lang="fr-FR" dirty="0">
                <a:latin typeface="+mj-lt"/>
                <a:cs typeface="Times New Roman" panose="02020603050405020304" pitchFamily="18" charset="0"/>
              </a:rPr>
              <a:t> the social composition of the </a:t>
            </a:r>
            <a:r>
              <a:rPr lang="fr-FR" dirty="0" err="1">
                <a:latin typeface="+mj-lt"/>
                <a:cs typeface="Times New Roman" panose="02020603050405020304" pitchFamily="18" charset="0"/>
              </a:rPr>
              <a:t>student</a:t>
            </a:r>
            <a:r>
              <a:rPr lang="fr-FR" dirty="0">
                <a:latin typeface="+mj-lt"/>
                <a:cs typeface="Times New Roman" panose="02020603050405020304" pitchFamily="18" charset="0"/>
              </a:rPr>
              <a:t> population, esp. in </a:t>
            </a:r>
            <a:r>
              <a:rPr lang="fr-FR" dirty="0" err="1">
                <a:latin typeface="+mj-lt"/>
                <a:cs typeface="Times New Roman" panose="02020603050405020304" pitchFamily="18" charset="0"/>
              </a:rPr>
              <a:t>very</a:t>
            </a:r>
            <a:r>
              <a:rPr lang="fr-FR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+mj-lt"/>
                <a:cs typeface="Times New Roman" panose="02020603050405020304" pitchFamily="18" charset="0"/>
              </a:rPr>
              <a:t>elitist</a:t>
            </a:r>
            <a:r>
              <a:rPr lang="fr-FR" dirty="0">
                <a:latin typeface="+mj-lt"/>
                <a:cs typeface="Times New Roman" panose="02020603050405020304" pitchFamily="18" charset="0"/>
              </a:rPr>
              <a:t> institutions (</a:t>
            </a:r>
            <a:r>
              <a:rPr lang="fr-FR" dirty="0" err="1">
                <a:latin typeface="+mj-lt"/>
                <a:cs typeface="Times New Roman" panose="02020603050405020304" pitchFamily="18" charset="0"/>
              </a:rPr>
              <a:t>Between</a:t>
            </a:r>
            <a:r>
              <a:rPr lang="fr-FR" dirty="0">
                <a:latin typeface="+mj-lt"/>
                <a:cs typeface="Times New Roman" panose="02020603050405020304" pitchFamily="18" charset="0"/>
              </a:rPr>
              <a:t> 70% and 95% of the </a:t>
            </a:r>
            <a:r>
              <a:rPr lang="fr-FR" dirty="0" err="1">
                <a:latin typeface="+mj-lt"/>
                <a:cs typeface="Times New Roman" panose="02020603050405020304" pitchFamily="18" charset="0"/>
              </a:rPr>
              <a:t>student</a:t>
            </a:r>
            <a:r>
              <a:rPr lang="fr-FR" dirty="0">
                <a:latin typeface="+mj-lt"/>
                <a:cs typeface="Times New Roman" panose="02020603050405020304" pitchFamily="18" charset="0"/>
              </a:rPr>
              <a:t> population </a:t>
            </a:r>
            <a:r>
              <a:rPr lang="fr-FR" dirty="0" err="1">
                <a:latin typeface="+mj-lt"/>
                <a:cs typeface="Times New Roman" panose="02020603050405020304" pitchFamily="18" charset="0"/>
              </a:rPr>
              <a:t>from</a:t>
            </a:r>
            <a:r>
              <a:rPr lang="fr-FR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+mj-lt"/>
                <a:cs typeface="Times New Roman" panose="02020603050405020304" pitchFamily="18" charset="0"/>
              </a:rPr>
              <a:t>Upper</a:t>
            </a:r>
            <a:r>
              <a:rPr lang="fr-FR" dirty="0">
                <a:latin typeface="+mj-lt"/>
                <a:cs typeface="Times New Roman" panose="02020603050405020304" pitchFamily="18" charset="0"/>
              </a:rPr>
              <a:t> MC).</a:t>
            </a:r>
          </a:p>
          <a:p>
            <a:pPr algn="just">
              <a:spcBef>
                <a:spcPct val="50000"/>
              </a:spcBef>
              <a:buClr>
                <a:srgbClr val="CB021A"/>
              </a:buClr>
              <a:defRPr/>
            </a:pPr>
            <a:r>
              <a:rPr lang="fr-FR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fr-FR" b="1" dirty="0" err="1">
                <a:cs typeface="Times New Roman" panose="02020603050405020304" pitchFamily="18" charset="0"/>
              </a:rPr>
              <a:t>Schemes</a:t>
            </a:r>
            <a:r>
              <a:rPr lang="fr-FR" b="1" dirty="0">
                <a:cs typeface="Times New Roman" panose="02020603050405020304" pitchFamily="18" charset="0"/>
              </a:rPr>
              <a:t> </a:t>
            </a:r>
            <a:r>
              <a:rPr lang="fr-FR" b="1" dirty="0" err="1">
                <a:cs typeface="Times New Roman" panose="02020603050405020304" pitchFamily="18" charset="0"/>
              </a:rPr>
              <a:t>based</a:t>
            </a:r>
            <a:r>
              <a:rPr lang="fr-FR" b="1" dirty="0">
                <a:cs typeface="Times New Roman" panose="02020603050405020304" pitchFamily="18" charset="0"/>
              </a:rPr>
              <a:t> on social class </a:t>
            </a:r>
            <a:r>
              <a:rPr lang="fr-FR" b="1" dirty="0" err="1">
                <a:cs typeface="Times New Roman" panose="02020603050405020304" pitchFamily="18" charset="0"/>
              </a:rPr>
              <a:t>rather</a:t>
            </a:r>
            <a:r>
              <a:rPr lang="fr-FR" b="1" dirty="0">
                <a:cs typeface="Times New Roman" panose="02020603050405020304" pitchFamily="18" charset="0"/>
              </a:rPr>
              <a:t> </a:t>
            </a:r>
            <a:r>
              <a:rPr lang="fr-FR" b="1" dirty="0" err="1">
                <a:cs typeface="Times New Roman" panose="02020603050405020304" pitchFamily="18" charset="0"/>
              </a:rPr>
              <a:t>than</a:t>
            </a:r>
            <a:r>
              <a:rPr lang="fr-FR" b="1" dirty="0">
                <a:cs typeface="Times New Roman" panose="02020603050405020304" pitchFamily="18" charset="0"/>
              </a:rPr>
              <a:t> </a:t>
            </a:r>
            <a:r>
              <a:rPr lang="fr-FR" b="1" dirty="0" err="1">
                <a:cs typeface="Times New Roman" panose="02020603050405020304" pitchFamily="18" charset="0"/>
              </a:rPr>
              <a:t>ethnic</a:t>
            </a:r>
            <a:r>
              <a:rPr lang="fr-FR" b="1" dirty="0">
                <a:cs typeface="Times New Roman" panose="02020603050405020304" pitchFamily="18" charset="0"/>
              </a:rPr>
              <a:t> </a:t>
            </a:r>
            <a:r>
              <a:rPr lang="fr-FR" b="1" dirty="0" err="1">
                <a:cs typeface="Times New Roman" panose="02020603050405020304" pitchFamily="18" charset="0"/>
              </a:rPr>
              <a:t>minorities</a:t>
            </a:r>
            <a:r>
              <a:rPr lang="fr-FR" b="1" dirty="0">
                <a:cs typeface="Times New Roman" panose="02020603050405020304" pitchFamily="18" charset="0"/>
              </a:rPr>
              <a:t> </a:t>
            </a:r>
            <a:r>
              <a:rPr lang="fr-FR" dirty="0">
                <a:latin typeface="+mj-lt"/>
                <a:cs typeface="Times New Roman" panose="02020603050405020304" pitchFamily="18" charset="0"/>
              </a:rPr>
              <a:t>(American model of Aff. Action).</a:t>
            </a:r>
          </a:p>
          <a:p>
            <a:pPr algn="just">
              <a:spcBef>
                <a:spcPct val="50000"/>
              </a:spcBef>
              <a:buClr>
                <a:srgbClr val="CB021A"/>
              </a:buClr>
              <a:defRPr/>
            </a:pPr>
            <a:r>
              <a:rPr lang="fr-FR" dirty="0" err="1">
                <a:latin typeface="+mj-lt"/>
                <a:cs typeface="Times New Roman" panose="02020603050405020304" pitchFamily="18" charset="0"/>
              </a:rPr>
              <a:t>These</a:t>
            </a:r>
            <a:r>
              <a:rPr lang="fr-FR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+mj-lt"/>
                <a:cs typeface="Times New Roman" panose="02020603050405020304" pitchFamily="18" charset="0"/>
              </a:rPr>
              <a:t>schemes</a:t>
            </a:r>
            <a:r>
              <a:rPr lang="fr-FR" dirty="0">
                <a:latin typeface="+mj-lt"/>
                <a:cs typeface="Times New Roman" panose="02020603050405020304" pitchFamily="18" charset="0"/>
              </a:rPr>
              <a:t> are </a:t>
            </a:r>
            <a:r>
              <a:rPr lang="fr-FR" dirty="0" err="1">
                <a:latin typeface="+mj-lt"/>
                <a:cs typeface="Times New Roman" panose="02020603050405020304" pitchFamily="18" charset="0"/>
              </a:rPr>
              <a:t>based</a:t>
            </a:r>
            <a:r>
              <a:rPr lang="fr-FR" dirty="0">
                <a:latin typeface="+mj-lt"/>
                <a:cs typeface="Times New Roman" panose="02020603050405020304" pitchFamily="18" charset="0"/>
              </a:rPr>
              <a:t> on </a:t>
            </a:r>
            <a:r>
              <a:rPr lang="fr-FR" dirty="0" err="1">
                <a:latin typeface="+mj-lt"/>
                <a:cs typeface="Times New Roman" panose="02020603050405020304" pitchFamily="18" charset="0"/>
              </a:rPr>
              <a:t>two</a:t>
            </a:r>
            <a:r>
              <a:rPr lang="fr-FR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+mj-lt"/>
                <a:cs typeface="Times New Roman" panose="02020603050405020304" pitchFamily="18" charset="0"/>
              </a:rPr>
              <a:t>models</a:t>
            </a:r>
            <a:r>
              <a:rPr lang="fr-FR" dirty="0">
                <a:latin typeface="+mj-lt"/>
                <a:cs typeface="Times New Roman" panose="02020603050405020304" pitchFamily="18" charset="0"/>
              </a:rPr>
              <a:t> :</a:t>
            </a:r>
          </a:p>
          <a:p>
            <a:pPr marL="0" indent="0" algn="just">
              <a:spcBef>
                <a:spcPct val="50000"/>
              </a:spcBef>
              <a:buClr>
                <a:srgbClr val="CB021A"/>
              </a:buClr>
              <a:buNone/>
              <a:defRPr/>
            </a:pPr>
            <a:r>
              <a:rPr lang="fr-FR" dirty="0">
                <a:latin typeface="+mj-lt"/>
                <a:cs typeface="Times New Roman" panose="02020603050405020304" pitchFamily="18" charset="0"/>
              </a:rPr>
              <a:t>-on the one hand, </a:t>
            </a:r>
            <a:r>
              <a:rPr lang="fr-FR" dirty="0" err="1">
                <a:latin typeface="+mj-lt"/>
                <a:cs typeface="Times New Roman" panose="02020603050405020304" pitchFamily="18" charset="0"/>
              </a:rPr>
              <a:t>they</a:t>
            </a:r>
            <a:r>
              <a:rPr lang="fr-FR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+mj-lt"/>
                <a:cs typeface="Times New Roman" panose="02020603050405020304" pitchFamily="18" charset="0"/>
              </a:rPr>
              <a:t>offer</a:t>
            </a:r>
            <a:r>
              <a:rPr lang="fr-FR" dirty="0">
                <a:latin typeface="+mj-lt"/>
                <a:cs typeface="Times New Roman" panose="02020603050405020304" pitchFamily="18" charset="0"/>
              </a:rPr>
              <a:t> a change in </a:t>
            </a:r>
            <a:r>
              <a:rPr lang="fr-FR" dirty="0" err="1">
                <a:latin typeface="+mj-lt"/>
                <a:cs typeface="Times New Roman" panose="02020603050405020304" pitchFamily="18" charset="0"/>
              </a:rPr>
              <a:t>selection</a:t>
            </a:r>
            <a:r>
              <a:rPr lang="fr-FR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+mj-lt"/>
                <a:cs typeface="Times New Roman" panose="02020603050405020304" pitchFamily="18" charset="0"/>
              </a:rPr>
              <a:t>criteria</a:t>
            </a:r>
            <a:r>
              <a:rPr lang="fr-FR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+mj-lt"/>
                <a:cs typeface="Times New Roman" panose="02020603050405020304" pitchFamily="18" charset="0"/>
              </a:rPr>
              <a:t>so</a:t>
            </a:r>
            <a:r>
              <a:rPr lang="fr-FR" dirty="0">
                <a:latin typeface="+mj-lt"/>
                <a:cs typeface="Times New Roman" panose="02020603050405020304" pitchFamily="18" charset="0"/>
              </a:rPr>
              <a:t> as to </a:t>
            </a:r>
            <a:r>
              <a:rPr lang="fr-FR" dirty="0" err="1">
                <a:latin typeface="+mj-lt"/>
                <a:cs typeface="Times New Roman" panose="02020603050405020304" pitchFamily="18" charset="0"/>
              </a:rPr>
              <a:t>adjust</a:t>
            </a:r>
            <a:r>
              <a:rPr lang="fr-FR" dirty="0">
                <a:latin typeface="+mj-lt"/>
                <a:cs typeface="Times New Roman" panose="02020603050405020304" pitchFamily="18" charset="0"/>
              </a:rPr>
              <a:t> to </a:t>
            </a:r>
            <a:r>
              <a:rPr lang="fr-FR" dirty="0" err="1">
                <a:latin typeface="+mj-lt"/>
                <a:cs typeface="Times New Roman" panose="02020603050405020304" pitchFamily="18" charset="0"/>
              </a:rPr>
              <a:t>student</a:t>
            </a:r>
            <a:r>
              <a:rPr lang="fr-FR" dirty="0">
                <a:latin typeface="+mj-lt"/>
                <a:cs typeface="Times New Roman" panose="02020603050405020304" pitchFamily="18" charset="0"/>
              </a:rPr>
              <a:t> population </a:t>
            </a:r>
            <a:r>
              <a:rPr lang="fr-FR" dirty="0" err="1">
                <a:latin typeface="+mj-lt"/>
                <a:cs typeface="Times New Roman" panose="02020603050405020304" pitchFamily="18" charset="0"/>
              </a:rPr>
              <a:t>from</a:t>
            </a:r>
            <a:r>
              <a:rPr lang="fr-FR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+mj-lt"/>
                <a:cs typeface="Times New Roman" panose="02020603050405020304" pitchFamily="18" charset="0"/>
              </a:rPr>
              <a:t>Lower</a:t>
            </a:r>
            <a:r>
              <a:rPr lang="fr-FR" dirty="0">
                <a:latin typeface="+mj-lt"/>
                <a:cs typeface="Times New Roman" panose="02020603050405020304" pitchFamily="18" charset="0"/>
              </a:rPr>
              <a:t> SES (In Bristol Uni, BBC at A-</a:t>
            </a:r>
            <a:r>
              <a:rPr lang="fr-FR" dirty="0" err="1">
                <a:latin typeface="+mj-lt"/>
                <a:cs typeface="Times New Roman" panose="02020603050405020304" pitchFamily="18" charset="0"/>
              </a:rPr>
              <a:t>levels</a:t>
            </a:r>
            <a:r>
              <a:rPr lang="fr-FR" dirty="0">
                <a:latin typeface="+mj-lt"/>
                <a:cs typeface="Times New Roman" panose="02020603050405020304" pitchFamily="18" charset="0"/>
              </a:rPr>
              <a:t> for a </a:t>
            </a:r>
            <a:r>
              <a:rPr lang="fr-FR" dirty="0" err="1">
                <a:latin typeface="+mj-lt"/>
                <a:cs typeface="Times New Roman" panose="02020603050405020304" pitchFamily="18" charset="0"/>
              </a:rPr>
              <a:t>seat</a:t>
            </a:r>
            <a:r>
              <a:rPr lang="fr-FR" dirty="0">
                <a:latin typeface="+mj-lt"/>
                <a:cs typeface="Times New Roman" panose="02020603050405020304" pitchFamily="18" charset="0"/>
              </a:rPr>
              <a:t> in Law, </a:t>
            </a:r>
            <a:r>
              <a:rPr lang="fr-FR" dirty="0" err="1">
                <a:latin typeface="+mj-lt"/>
                <a:cs typeface="Times New Roman" panose="02020603050405020304" pitchFamily="18" charset="0"/>
              </a:rPr>
              <a:t>rather</a:t>
            </a:r>
            <a:r>
              <a:rPr lang="fr-FR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+mj-lt"/>
                <a:cs typeface="Times New Roman" panose="02020603050405020304" pitchFamily="18" charset="0"/>
              </a:rPr>
              <a:t>than</a:t>
            </a:r>
            <a:r>
              <a:rPr lang="fr-FR" dirty="0">
                <a:latin typeface="+mj-lt"/>
                <a:cs typeface="Times New Roman" panose="02020603050405020304" pitchFamily="18" charset="0"/>
              </a:rPr>
              <a:t> AAB).</a:t>
            </a:r>
          </a:p>
          <a:p>
            <a:pPr marL="0" indent="0" algn="just">
              <a:spcBef>
                <a:spcPct val="50000"/>
              </a:spcBef>
              <a:buClr>
                <a:srgbClr val="CB021A"/>
              </a:buClr>
              <a:buNone/>
              <a:defRPr/>
            </a:pPr>
            <a:r>
              <a:rPr lang="fr-FR" dirty="0">
                <a:latin typeface="+mj-lt"/>
                <a:cs typeface="Times New Roman" panose="02020603050405020304" pitchFamily="18" charset="0"/>
              </a:rPr>
              <a:t>-on the </a:t>
            </a:r>
            <a:r>
              <a:rPr lang="fr-FR" dirty="0" err="1">
                <a:latin typeface="+mj-lt"/>
                <a:cs typeface="Times New Roman" panose="02020603050405020304" pitchFamily="18" charset="0"/>
              </a:rPr>
              <a:t>other</a:t>
            </a:r>
            <a:r>
              <a:rPr lang="fr-FR" dirty="0">
                <a:latin typeface="+mj-lt"/>
                <a:cs typeface="Times New Roman" panose="02020603050405020304" pitchFamily="18" charset="0"/>
              </a:rPr>
              <a:t> hand, </a:t>
            </a:r>
            <a:r>
              <a:rPr lang="fr-FR" dirty="0" err="1">
                <a:latin typeface="+mj-lt"/>
                <a:cs typeface="Times New Roman" panose="02020603050405020304" pitchFamily="18" charset="0"/>
              </a:rPr>
              <a:t>they</a:t>
            </a:r>
            <a:r>
              <a:rPr lang="fr-FR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+mj-lt"/>
                <a:cs typeface="Times New Roman" panose="02020603050405020304" pitchFamily="18" charset="0"/>
              </a:rPr>
              <a:t>target</a:t>
            </a:r>
            <a:r>
              <a:rPr lang="fr-FR" dirty="0">
                <a:latin typeface="+mj-lt"/>
                <a:cs typeface="Times New Roman" panose="02020603050405020304" pitchFamily="18" charset="0"/>
              </a:rPr>
              <a:t> good </a:t>
            </a:r>
            <a:r>
              <a:rPr lang="fr-FR" dirty="0" err="1">
                <a:latin typeface="+mj-lt"/>
                <a:cs typeface="Times New Roman" panose="02020603050405020304" pitchFamily="18" charset="0"/>
              </a:rPr>
              <a:t>pupils</a:t>
            </a:r>
            <a:r>
              <a:rPr lang="fr-FR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+mj-lt"/>
                <a:cs typeface="Times New Roman" panose="02020603050405020304" pitchFamily="18" charset="0"/>
              </a:rPr>
              <a:t>from</a:t>
            </a:r>
            <a:r>
              <a:rPr lang="fr-FR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+mj-lt"/>
                <a:cs typeface="Times New Roman" panose="02020603050405020304" pitchFamily="18" charset="0"/>
              </a:rPr>
              <a:t>lower</a:t>
            </a:r>
            <a:r>
              <a:rPr lang="fr-FR" dirty="0">
                <a:latin typeface="+mj-lt"/>
                <a:cs typeface="Times New Roman" panose="02020603050405020304" pitchFamily="18" charset="0"/>
              </a:rPr>
              <a:t> SES and </a:t>
            </a:r>
            <a:r>
              <a:rPr lang="fr-FR" dirty="0" err="1">
                <a:latin typeface="+mj-lt"/>
                <a:cs typeface="Times New Roman" panose="02020603050405020304" pitchFamily="18" charset="0"/>
              </a:rPr>
              <a:t>offer</a:t>
            </a:r>
            <a:r>
              <a:rPr lang="fr-FR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+mj-lt"/>
                <a:cs typeface="Times New Roman" panose="02020603050405020304" pitchFamily="18" charset="0"/>
              </a:rPr>
              <a:t>them</a:t>
            </a:r>
            <a:r>
              <a:rPr lang="fr-FR" dirty="0">
                <a:latin typeface="+mj-lt"/>
                <a:cs typeface="Times New Roman" panose="02020603050405020304" pitchFamily="18" charset="0"/>
              </a:rPr>
              <a:t> intensive </a:t>
            </a:r>
            <a:r>
              <a:rPr lang="fr-FR" dirty="0" err="1">
                <a:latin typeface="+mj-lt"/>
                <a:cs typeface="Times New Roman" panose="02020603050405020304" pitchFamily="18" charset="0"/>
              </a:rPr>
              <a:t>forms</a:t>
            </a:r>
            <a:r>
              <a:rPr lang="fr-FR" dirty="0">
                <a:latin typeface="+mj-lt"/>
                <a:cs typeface="Times New Roman" panose="02020603050405020304" pitchFamily="18" charset="0"/>
              </a:rPr>
              <a:t> of mentoring. </a:t>
            </a:r>
            <a:r>
              <a:rPr lang="fr-FR" dirty="0" err="1">
                <a:latin typeface="+mj-lt"/>
                <a:cs typeface="Times New Roman" panose="02020603050405020304" pitchFamily="18" charset="0"/>
              </a:rPr>
              <a:t>Selection</a:t>
            </a:r>
            <a:r>
              <a:rPr lang="fr-FR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+mj-lt"/>
                <a:cs typeface="Times New Roman" panose="02020603050405020304" pitchFamily="18" charset="0"/>
              </a:rPr>
              <a:t>criteria</a:t>
            </a:r>
            <a:r>
              <a:rPr lang="fr-FR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+mj-lt"/>
                <a:cs typeface="Times New Roman" panose="02020603050405020304" pitchFamily="18" charset="0"/>
              </a:rPr>
              <a:t>remain</a:t>
            </a:r>
            <a:r>
              <a:rPr lang="fr-FR" dirty="0">
                <a:latin typeface="+mj-lt"/>
                <a:cs typeface="Times New Roman" panose="02020603050405020304" pitchFamily="18" charset="0"/>
              </a:rPr>
              <a:t> the </a:t>
            </a:r>
            <a:r>
              <a:rPr lang="fr-FR" dirty="0" err="1">
                <a:latin typeface="+mj-lt"/>
                <a:cs typeface="Times New Roman" panose="02020603050405020304" pitchFamily="18" charset="0"/>
              </a:rPr>
              <a:t>same</a:t>
            </a:r>
            <a:r>
              <a:rPr lang="fr-FR" dirty="0">
                <a:latin typeface="+mj-lt"/>
                <a:cs typeface="Times New Roman" panose="02020603050405020304" pitchFamily="18" charset="0"/>
              </a:rPr>
              <a:t>. In France, </a:t>
            </a:r>
            <a:r>
              <a:rPr lang="fr-FR" dirty="0" err="1">
                <a:latin typeface="+mj-lt"/>
                <a:cs typeface="Times New Roman" panose="02020603050405020304" pitchFamily="18" charset="0"/>
              </a:rPr>
              <a:t>this</a:t>
            </a:r>
            <a:r>
              <a:rPr lang="fr-FR" dirty="0">
                <a:latin typeface="+mj-lt"/>
                <a:cs typeface="Times New Roman" panose="02020603050405020304" pitchFamily="18" charset="0"/>
              </a:rPr>
              <a:t> model </a:t>
            </a:r>
            <a:r>
              <a:rPr lang="fr-FR" dirty="0" err="1">
                <a:latin typeface="+mj-lt"/>
                <a:cs typeface="Times New Roman" panose="02020603050405020304" pitchFamily="18" charset="0"/>
              </a:rPr>
              <a:t>was</a:t>
            </a:r>
            <a:r>
              <a:rPr lang="fr-FR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+mj-lt"/>
                <a:cs typeface="Times New Roman" panose="02020603050405020304" pitchFamily="18" charset="0"/>
              </a:rPr>
              <a:t>labelled</a:t>
            </a:r>
            <a:r>
              <a:rPr lang="fr-FR" dirty="0">
                <a:latin typeface="+mj-lt"/>
                <a:cs typeface="Times New Roman" panose="02020603050405020304" pitchFamily="18" charset="0"/>
              </a:rPr>
              <a:t> by the State in 2008.</a:t>
            </a:r>
          </a:p>
          <a:p>
            <a:pPr marL="0" indent="0" algn="just">
              <a:spcBef>
                <a:spcPct val="50000"/>
              </a:spcBef>
              <a:buClr>
                <a:srgbClr val="CB021A"/>
              </a:buClr>
              <a:buNone/>
              <a:defRPr/>
            </a:pPr>
            <a:endParaRPr lang="fr-FR" dirty="0">
              <a:latin typeface="+mj-lt"/>
              <a:cs typeface="Times New Roman" panose="02020603050405020304" pitchFamily="18" charset="0"/>
            </a:endParaRPr>
          </a:p>
          <a:p>
            <a:pPr marL="0" indent="0" algn="just">
              <a:spcBef>
                <a:spcPct val="50000"/>
              </a:spcBef>
              <a:buClr>
                <a:srgbClr val="CB021A"/>
              </a:buClr>
              <a:buNone/>
              <a:defRPr/>
            </a:pPr>
            <a:endParaRPr lang="fr-FR" dirty="0">
              <a:latin typeface="+mj-lt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9690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644FF0-3867-472E-9FDF-7BB23CA9F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 err="1">
                <a:latin typeface="+mn-lt"/>
              </a:rPr>
              <a:t>Widening</a:t>
            </a:r>
            <a:r>
              <a:rPr lang="fr-FR" sz="3600" b="1" dirty="0">
                <a:latin typeface="+mn-lt"/>
              </a:rPr>
              <a:t> participation </a:t>
            </a:r>
            <a:r>
              <a:rPr lang="fr-FR" sz="3600" b="1" dirty="0" err="1">
                <a:latin typeface="+mn-lt"/>
              </a:rPr>
              <a:t>schemes</a:t>
            </a:r>
            <a:r>
              <a:rPr lang="fr-FR" sz="3600" b="1" dirty="0">
                <a:latin typeface="+mn-lt"/>
              </a:rPr>
              <a:t> in France and </a:t>
            </a:r>
            <a:r>
              <a:rPr lang="fr-FR" sz="3600" b="1" dirty="0" err="1">
                <a:latin typeface="+mn-lt"/>
              </a:rPr>
              <a:t>England</a:t>
            </a:r>
            <a:r>
              <a:rPr lang="fr-FR" sz="3600" b="1" dirty="0">
                <a:latin typeface="+mn-lt"/>
              </a:rPr>
              <a:t> : </a:t>
            </a:r>
            <a:r>
              <a:rPr lang="fr-FR" sz="3600" b="1" dirty="0" err="1">
                <a:latin typeface="+mn-lt"/>
              </a:rPr>
              <a:t>common</a:t>
            </a:r>
            <a:r>
              <a:rPr lang="fr-FR" sz="3600" b="1" dirty="0">
                <a:latin typeface="+mn-lt"/>
              </a:rPr>
              <a:t> points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F36FE9-AA57-41A8-887D-8B4A497DC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spcBef>
                <a:spcPct val="50000"/>
              </a:spcBef>
              <a:buClr>
                <a:srgbClr val="CB021A"/>
              </a:buClr>
              <a:buNone/>
              <a:defRPr/>
            </a:pPr>
            <a:endParaRPr lang="fr-FR" altLang="fr-FR" b="1" dirty="0"/>
          </a:p>
          <a:p>
            <a:pPr algn="just">
              <a:spcBef>
                <a:spcPct val="50000"/>
              </a:spcBef>
              <a:buClr>
                <a:srgbClr val="CB021A"/>
              </a:buClr>
              <a:defRPr/>
            </a:pPr>
            <a:r>
              <a:rPr lang="fr-FR" altLang="fr-FR" b="1" dirty="0" err="1"/>
              <a:t>Based</a:t>
            </a:r>
            <a:r>
              <a:rPr lang="fr-FR" altLang="fr-FR" b="1" dirty="0"/>
              <a:t> </a:t>
            </a:r>
            <a:r>
              <a:rPr lang="fr-FR" altLang="fr-FR" b="1" dirty="0" err="1"/>
              <a:t>critics</a:t>
            </a:r>
            <a:r>
              <a:rPr lang="fr-FR" altLang="fr-FR" b="1" dirty="0"/>
              <a:t> of </a:t>
            </a:r>
            <a:r>
              <a:rPr lang="fr-FR" altLang="fr-FR" b="1" dirty="0" err="1"/>
              <a:t>meritocracy</a:t>
            </a:r>
            <a:r>
              <a:rPr lang="fr-FR" altLang="fr-FR" b="1" dirty="0"/>
              <a:t> and </a:t>
            </a:r>
            <a:r>
              <a:rPr lang="fr-FR" altLang="fr-FR" b="1" dirty="0" err="1"/>
              <a:t>traditional</a:t>
            </a:r>
            <a:r>
              <a:rPr lang="fr-FR" altLang="fr-FR" b="1" dirty="0"/>
              <a:t> </a:t>
            </a:r>
            <a:r>
              <a:rPr lang="fr-FR" altLang="fr-FR" b="1" dirty="0" err="1"/>
              <a:t>forms</a:t>
            </a:r>
            <a:r>
              <a:rPr lang="fr-FR" altLang="fr-FR" b="1" dirty="0"/>
              <a:t> of </a:t>
            </a:r>
            <a:r>
              <a:rPr lang="fr-FR" altLang="fr-FR" b="1" dirty="0" err="1"/>
              <a:t>selection</a:t>
            </a:r>
            <a:r>
              <a:rPr lang="fr-FR" altLang="fr-FR" b="1" dirty="0"/>
              <a:t> as </a:t>
            </a:r>
            <a:r>
              <a:rPr lang="fr-FR" altLang="fr-FR" b="1" dirty="0" err="1"/>
              <a:t>socially</a:t>
            </a:r>
            <a:r>
              <a:rPr lang="fr-FR" altLang="fr-FR" b="1" dirty="0"/>
              <a:t> </a:t>
            </a:r>
            <a:r>
              <a:rPr lang="fr-FR" altLang="fr-FR" b="1" dirty="0" err="1"/>
              <a:t>biased</a:t>
            </a:r>
            <a:r>
              <a:rPr lang="fr-FR" altLang="fr-FR" b="1" dirty="0"/>
              <a:t> (Use of Bourdieu </a:t>
            </a:r>
            <a:r>
              <a:rPr lang="fr-FR" altLang="fr-FR" b="1" dirty="0" err="1"/>
              <a:t>sociology</a:t>
            </a:r>
            <a:r>
              <a:rPr lang="fr-FR" altLang="fr-FR" b="1" dirty="0"/>
              <a:t> of reproduction by </a:t>
            </a:r>
            <a:r>
              <a:rPr lang="fr-FR" altLang="fr-FR" b="1" dirty="0" err="1"/>
              <a:t>actors</a:t>
            </a:r>
            <a:r>
              <a:rPr lang="fr-FR" altLang="fr-FR" b="1" dirty="0"/>
              <a:t>).</a:t>
            </a:r>
          </a:p>
          <a:p>
            <a:pPr algn="just">
              <a:spcBef>
                <a:spcPct val="50000"/>
              </a:spcBef>
              <a:buClr>
                <a:srgbClr val="CB021A"/>
              </a:buClr>
              <a:buNone/>
              <a:defRPr/>
            </a:pPr>
            <a:r>
              <a:rPr lang="fr-FR" altLang="fr-FR" dirty="0"/>
              <a:t>         </a:t>
            </a:r>
            <a:r>
              <a:rPr lang="fr-FR" altLang="fr-FR" sz="2400" dirty="0"/>
              <a:t>⇒</a:t>
            </a:r>
            <a:r>
              <a:rPr lang="fr-FR" altLang="fr-FR" sz="2400" dirty="0" err="1"/>
              <a:t>Advocate</a:t>
            </a:r>
            <a:r>
              <a:rPr lang="fr-FR" altLang="fr-FR" sz="2400" dirty="0"/>
              <a:t> </a:t>
            </a:r>
            <a:r>
              <a:rPr lang="fr-FR" altLang="fr-FR" sz="2400" dirty="0" err="1"/>
              <a:t>Psychological</a:t>
            </a:r>
            <a:r>
              <a:rPr lang="fr-FR" altLang="fr-FR" sz="2400" dirty="0"/>
              <a:t> and </a:t>
            </a:r>
            <a:r>
              <a:rPr lang="fr-FR" altLang="fr-FR" sz="2400" dirty="0" err="1"/>
              <a:t>individualised</a:t>
            </a:r>
            <a:r>
              <a:rPr lang="fr-FR" altLang="fr-FR" sz="2400" dirty="0"/>
              <a:t> </a:t>
            </a:r>
            <a:r>
              <a:rPr lang="fr-FR" altLang="fr-FR" sz="2400" dirty="0" err="1"/>
              <a:t>treatment</a:t>
            </a:r>
            <a:r>
              <a:rPr lang="fr-FR" altLang="fr-FR" sz="2400" dirty="0"/>
              <a:t> of social </a:t>
            </a:r>
            <a:r>
              <a:rPr lang="fr-FR" altLang="fr-FR" sz="2400" dirty="0" err="1"/>
              <a:t>inequalities</a:t>
            </a:r>
            <a:r>
              <a:rPr lang="fr-FR" altLang="fr-FR" sz="2400" dirty="0"/>
              <a:t> (Castel, 1981;  Sennett, 1992; Beck, 1992). </a:t>
            </a:r>
          </a:p>
          <a:p>
            <a:pPr algn="just">
              <a:spcBef>
                <a:spcPct val="50000"/>
              </a:spcBef>
              <a:buClr>
                <a:srgbClr val="CB021A"/>
              </a:buClr>
              <a:buNone/>
              <a:defRPr/>
            </a:pPr>
            <a:r>
              <a:rPr lang="fr-FR" altLang="fr-FR" sz="2400" dirty="0"/>
              <a:t>           ⇒General </a:t>
            </a:r>
            <a:r>
              <a:rPr lang="fr-FR" altLang="fr-FR" sz="2400" dirty="0" err="1"/>
              <a:t>belief</a:t>
            </a:r>
            <a:r>
              <a:rPr lang="fr-FR" altLang="fr-FR" sz="2400" dirty="0"/>
              <a:t> in the value of Human Ressources Management (HR) as an effective </a:t>
            </a:r>
            <a:r>
              <a:rPr lang="fr-FR" altLang="fr-FR" sz="2400" dirty="0" err="1"/>
              <a:t>way</a:t>
            </a:r>
            <a:r>
              <a:rPr lang="fr-FR" altLang="fr-FR" sz="2400" dirty="0"/>
              <a:t> to select </a:t>
            </a:r>
            <a:r>
              <a:rPr lang="fr-FR" altLang="fr-FR" sz="2400" dirty="0" err="1"/>
              <a:t>applicants</a:t>
            </a:r>
            <a:r>
              <a:rPr lang="fr-FR" altLang="fr-FR" sz="2400" dirty="0"/>
              <a:t> </a:t>
            </a:r>
            <a:r>
              <a:rPr lang="fr-FR" altLang="fr-FR" sz="2400" dirty="0" err="1"/>
              <a:t>who</a:t>
            </a:r>
            <a:r>
              <a:rPr lang="fr-FR" altLang="fr-FR" sz="2400" dirty="0"/>
              <a:t> </a:t>
            </a:r>
            <a:r>
              <a:rPr lang="fr-FR" altLang="fr-FR" sz="2400" dirty="0" err="1"/>
              <a:t>will</a:t>
            </a:r>
            <a:r>
              <a:rPr lang="fr-FR" altLang="fr-FR" sz="2400" dirty="0"/>
              <a:t> </a:t>
            </a:r>
            <a:r>
              <a:rPr lang="fr-FR" altLang="fr-FR" sz="2400" dirty="0" err="1"/>
              <a:t>be</a:t>
            </a:r>
            <a:r>
              <a:rPr lang="fr-FR" altLang="fr-FR" sz="2400" dirty="0"/>
              <a:t> a future pool of </a:t>
            </a:r>
            <a:r>
              <a:rPr lang="fr-FR" altLang="fr-FR" sz="2400" dirty="0" err="1"/>
              <a:t>graduates</a:t>
            </a:r>
            <a:r>
              <a:rPr lang="fr-FR" altLang="fr-FR" sz="2400" dirty="0"/>
              <a:t> for </a:t>
            </a:r>
            <a:r>
              <a:rPr lang="fr-FR" altLang="fr-FR" sz="2400" dirty="0" err="1"/>
              <a:t>firms</a:t>
            </a:r>
            <a:r>
              <a:rPr lang="fr-FR" altLang="fr-FR" sz="2400" dirty="0"/>
              <a:t>. </a:t>
            </a:r>
          </a:p>
          <a:p>
            <a:pPr algn="just">
              <a:spcBef>
                <a:spcPct val="50000"/>
              </a:spcBef>
              <a:buClr>
                <a:srgbClr val="CB021A"/>
              </a:buClr>
              <a:buNone/>
              <a:defRPr/>
            </a:pPr>
            <a:endParaRPr lang="fr-FR" altLang="fr-FR" sz="2400" dirty="0"/>
          </a:p>
          <a:p>
            <a:pPr algn="just">
              <a:spcBef>
                <a:spcPct val="50000"/>
              </a:spcBef>
              <a:buClr>
                <a:srgbClr val="CB021A"/>
              </a:buClr>
              <a:defRPr/>
            </a:pPr>
            <a:r>
              <a:rPr lang="fr-FR" altLang="fr-FR" sz="2900" b="1" dirty="0"/>
              <a:t>Under media </a:t>
            </a:r>
            <a:r>
              <a:rPr lang="fr-FR" altLang="fr-FR" sz="2900" b="1" dirty="0" err="1"/>
              <a:t>scrutiny</a:t>
            </a:r>
            <a:r>
              <a:rPr lang="fr-FR" altLang="fr-FR" sz="2900" b="1" dirty="0"/>
              <a:t>.</a:t>
            </a:r>
          </a:p>
          <a:p>
            <a:pPr algn="just">
              <a:spcBef>
                <a:spcPct val="50000"/>
              </a:spcBef>
              <a:buClr>
                <a:srgbClr val="CB021A"/>
              </a:buClr>
              <a:buNone/>
              <a:defRPr/>
            </a:pPr>
            <a:endParaRPr lang="fr-FR" altLang="fr-FR" sz="2400" dirty="0"/>
          </a:p>
          <a:p>
            <a:pPr algn="just">
              <a:spcBef>
                <a:spcPct val="50000"/>
              </a:spcBef>
              <a:buClr>
                <a:srgbClr val="CB021A"/>
              </a:buClr>
              <a:defRPr/>
            </a:pPr>
            <a:r>
              <a:rPr lang="fr-FR" altLang="fr-FR" b="1" dirty="0" err="1"/>
              <a:t>Schemes</a:t>
            </a:r>
            <a:r>
              <a:rPr lang="fr-FR" altLang="fr-FR" b="1" dirty="0"/>
              <a:t> </a:t>
            </a:r>
            <a:r>
              <a:rPr lang="fr-FR" altLang="fr-FR" b="1" dirty="0" err="1"/>
              <a:t>also</a:t>
            </a:r>
            <a:r>
              <a:rPr lang="fr-FR" altLang="fr-FR" b="1" dirty="0"/>
              <a:t> </a:t>
            </a:r>
            <a:r>
              <a:rPr lang="fr-FR" altLang="fr-FR" b="1" dirty="0" err="1"/>
              <a:t>reflect</a:t>
            </a:r>
            <a:r>
              <a:rPr lang="fr-FR" altLang="fr-FR" b="1" dirty="0"/>
              <a:t> a </a:t>
            </a:r>
            <a:r>
              <a:rPr lang="fr-FR" altLang="fr-FR" b="1" dirty="0" err="1"/>
              <a:t>fight</a:t>
            </a:r>
            <a:r>
              <a:rPr lang="fr-FR" altLang="fr-FR" b="1" dirty="0"/>
              <a:t> for </a:t>
            </a:r>
            <a:r>
              <a:rPr lang="fr-FR" altLang="fr-FR" b="1" dirty="0" err="1"/>
              <a:t>autonomy</a:t>
            </a:r>
            <a:r>
              <a:rPr lang="fr-FR" altLang="fr-FR" b="1" dirty="0"/>
              <a:t> over admissions </a:t>
            </a:r>
            <a:r>
              <a:rPr lang="fr-FR" altLang="fr-FR" b="1" dirty="0" err="1"/>
              <a:t>between</a:t>
            </a:r>
            <a:r>
              <a:rPr lang="fr-FR" altLang="fr-FR" b="1" dirty="0"/>
              <a:t> </a:t>
            </a:r>
            <a:r>
              <a:rPr lang="fr-FR" altLang="fr-FR" b="1" dirty="0" err="1"/>
              <a:t>universities</a:t>
            </a:r>
            <a:r>
              <a:rPr lang="fr-FR" altLang="fr-FR" b="1" dirty="0"/>
              <a:t> and the State.</a:t>
            </a:r>
          </a:p>
          <a:p>
            <a:pPr algn="just">
              <a:spcBef>
                <a:spcPct val="50000"/>
              </a:spcBef>
              <a:buClr>
                <a:srgbClr val="CB021A"/>
              </a:buClr>
              <a:buNone/>
              <a:defRPr/>
            </a:pPr>
            <a:r>
              <a:rPr lang="fr-FR" altLang="fr-FR" sz="2400" dirty="0"/>
              <a:t>            ⇒French </a:t>
            </a:r>
            <a:r>
              <a:rPr lang="fr-FR" altLang="fr-FR" sz="2400" dirty="0" err="1"/>
              <a:t>HEIs</a:t>
            </a:r>
            <a:r>
              <a:rPr lang="fr-FR" altLang="fr-FR" sz="2400" dirty="0"/>
              <a:t> </a:t>
            </a:r>
            <a:r>
              <a:rPr lang="fr-FR" altLang="fr-FR" sz="2400" dirty="0" err="1"/>
              <a:t>try</a:t>
            </a:r>
            <a:r>
              <a:rPr lang="fr-FR" altLang="fr-FR" sz="2400" dirty="0"/>
              <a:t> to </a:t>
            </a:r>
            <a:r>
              <a:rPr lang="fr-FR" altLang="fr-FR" sz="2400" dirty="0" err="1"/>
              <a:t>be</a:t>
            </a:r>
            <a:r>
              <a:rPr lang="fr-FR" altLang="fr-FR" sz="2400" dirty="0"/>
              <a:t> more </a:t>
            </a:r>
            <a:r>
              <a:rPr lang="fr-FR" altLang="fr-FR" sz="2400" dirty="0" err="1"/>
              <a:t>independent</a:t>
            </a:r>
            <a:r>
              <a:rPr lang="fr-FR" altLang="fr-FR" sz="2400" dirty="0"/>
              <a:t> </a:t>
            </a:r>
            <a:r>
              <a:rPr lang="fr-FR" altLang="fr-FR" sz="2400" dirty="0" err="1"/>
              <a:t>from</a:t>
            </a:r>
            <a:r>
              <a:rPr lang="fr-FR" altLang="fr-FR" sz="2400" dirty="0"/>
              <a:t> the State: Access </a:t>
            </a:r>
            <a:r>
              <a:rPr lang="fr-FR" altLang="fr-FR" sz="2400" dirty="0" err="1"/>
              <a:t>is</a:t>
            </a:r>
            <a:r>
              <a:rPr lang="fr-FR" altLang="fr-FR" sz="2400" dirty="0"/>
              <a:t> </a:t>
            </a:r>
            <a:r>
              <a:rPr lang="fr-FR" altLang="fr-FR" sz="2400" dirty="0" err="1"/>
              <a:t>seen</a:t>
            </a:r>
            <a:r>
              <a:rPr lang="fr-FR" altLang="fr-FR" sz="2400" dirty="0"/>
              <a:t> as a </a:t>
            </a:r>
            <a:r>
              <a:rPr lang="fr-FR" altLang="fr-FR" sz="2400" dirty="0" err="1"/>
              <a:t>tool</a:t>
            </a:r>
            <a:r>
              <a:rPr lang="fr-FR" altLang="fr-FR" sz="2400" dirty="0"/>
              <a:t> to </a:t>
            </a:r>
            <a:r>
              <a:rPr lang="fr-FR" altLang="fr-FR" sz="2400" dirty="0" err="1"/>
              <a:t>reform</a:t>
            </a:r>
            <a:r>
              <a:rPr lang="fr-FR" altLang="fr-FR" sz="2400" dirty="0"/>
              <a:t> admissions.</a:t>
            </a:r>
          </a:p>
          <a:p>
            <a:pPr algn="just">
              <a:spcBef>
                <a:spcPct val="50000"/>
              </a:spcBef>
              <a:buClr>
                <a:srgbClr val="CB021A"/>
              </a:buClr>
              <a:buNone/>
              <a:defRPr/>
            </a:pPr>
            <a:r>
              <a:rPr lang="fr-FR" altLang="fr-FR" sz="2400" dirty="0"/>
              <a:t>            ⇒In </a:t>
            </a:r>
            <a:r>
              <a:rPr lang="fr-FR" altLang="fr-FR" sz="2400" dirty="0" err="1"/>
              <a:t>England</a:t>
            </a:r>
            <a:r>
              <a:rPr lang="fr-FR" altLang="fr-FR" sz="2400" dirty="0"/>
              <a:t>, </a:t>
            </a:r>
            <a:r>
              <a:rPr lang="fr-FR" altLang="fr-FR" sz="2400" dirty="0" err="1"/>
              <a:t>access</a:t>
            </a:r>
            <a:r>
              <a:rPr lang="fr-FR" altLang="fr-FR" sz="2400" dirty="0"/>
              <a:t> as a </a:t>
            </a:r>
            <a:r>
              <a:rPr lang="fr-FR" altLang="fr-FR" sz="2400" dirty="0" err="1"/>
              <a:t>constraint</a:t>
            </a:r>
            <a:r>
              <a:rPr lang="fr-FR" altLang="fr-FR" sz="2400" dirty="0"/>
              <a:t> to </a:t>
            </a:r>
            <a:r>
              <a:rPr lang="fr-FR" altLang="fr-FR" sz="2400" dirty="0" err="1"/>
              <a:t>standardize</a:t>
            </a:r>
            <a:r>
              <a:rPr lang="fr-FR" altLang="fr-FR" sz="2400" dirty="0"/>
              <a:t> and </a:t>
            </a:r>
            <a:r>
              <a:rPr lang="fr-FR" altLang="fr-FR" sz="2400" dirty="0" err="1"/>
              <a:t>rationalize</a:t>
            </a:r>
            <a:r>
              <a:rPr lang="fr-FR" altLang="fr-FR" sz="2400" dirty="0"/>
              <a:t> admissions (and </a:t>
            </a:r>
            <a:r>
              <a:rPr lang="fr-FR" altLang="fr-FR" sz="2400" dirty="0" err="1"/>
              <a:t>also</a:t>
            </a:r>
            <a:r>
              <a:rPr lang="fr-FR" altLang="fr-FR" sz="2400" dirty="0"/>
              <a:t> </a:t>
            </a:r>
            <a:r>
              <a:rPr lang="fr-FR" altLang="fr-FR" sz="2400" dirty="0" err="1"/>
              <a:t>reduce</a:t>
            </a:r>
            <a:r>
              <a:rPr lang="fr-FR" altLang="fr-FR" sz="2400" dirty="0"/>
              <a:t> the </a:t>
            </a:r>
            <a:r>
              <a:rPr lang="fr-FR" altLang="fr-FR" sz="2400" dirty="0" err="1"/>
              <a:t>number</a:t>
            </a:r>
            <a:r>
              <a:rPr lang="fr-FR" altLang="fr-FR" sz="2400" dirty="0"/>
              <a:t> of </a:t>
            </a:r>
            <a:r>
              <a:rPr lang="fr-FR" altLang="fr-FR" sz="2400" dirty="0" err="1"/>
              <a:t>universities</a:t>
            </a:r>
            <a:r>
              <a:rPr lang="fr-FR" altLang="fr-FR" sz="2400" dirty="0"/>
              <a:t>) (Henkel, 2007; Soares, 1998) and </a:t>
            </a:r>
            <a:r>
              <a:rPr lang="fr-FR" altLang="fr-FR" sz="2400" dirty="0" err="1"/>
              <a:t>counter</a:t>
            </a:r>
            <a:r>
              <a:rPr lang="fr-FR" altLang="fr-FR" sz="2400" dirty="0"/>
              <a:t> </a:t>
            </a:r>
            <a:r>
              <a:rPr lang="fr-FR" altLang="fr-FR" sz="2400" dirty="0" err="1"/>
              <a:t>traditional</a:t>
            </a:r>
            <a:r>
              <a:rPr lang="fr-FR" altLang="fr-FR" sz="2400" dirty="0"/>
              <a:t> </a:t>
            </a:r>
            <a:r>
              <a:rPr lang="fr-FR" altLang="fr-FR" sz="2400" dirty="0" err="1"/>
              <a:t>academic</a:t>
            </a:r>
            <a:r>
              <a:rPr lang="fr-FR" altLang="fr-FR" sz="2400" dirty="0"/>
              <a:t> control over admissions. (</a:t>
            </a:r>
            <a:r>
              <a:rPr lang="fr-FR" altLang="fr-FR" sz="2400" dirty="0" err="1"/>
              <a:t>Deem</a:t>
            </a:r>
            <a:r>
              <a:rPr lang="fr-FR" altLang="fr-FR" sz="2400" dirty="0"/>
              <a:t>, 2007)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04526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1399"/>
          </a:xfrm>
        </p:spPr>
        <p:txBody>
          <a:bodyPr>
            <a:normAutofit/>
          </a:bodyPr>
          <a:lstStyle/>
          <a:p>
            <a:r>
              <a:rPr lang="fr-FR" sz="3200" b="1" dirty="0">
                <a:latin typeface="+mn-lt"/>
              </a:rPr>
              <a:t>How do </a:t>
            </a:r>
            <a:r>
              <a:rPr lang="fr-FR" sz="3200" b="1" dirty="0" err="1">
                <a:latin typeface="+mn-lt"/>
              </a:rPr>
              <a:t>Widening</a:t>
            </a:r>
            <a:r>
              <a:rPr lang="fr-FR" sz="3200" b="1" dirty="0">
                <a:latin typeface="+mn-lt"/>
              </a:rPr>
              <a:t> participation </a:t>
            </a:r>
            <a:r>
              <a:rPr lang="fr-FR" sz="3200" b="1" dirty="0" err="1">
                <a:latin typeface="+mn-lt"/>
              </a:rPr>
              <a:t>schemes</a:t>
            </a:r>
            <a:r>
              <a:rPr lang="fr-FR" sz="3200" b="1" dirty="0">
                <a:latin typeface="+mn-lt"/>
              </a:rPr>
              <a:t> affect institutions?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838200" y="1326524"/>
            <a:ext cx="10515600" cy="47136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fr-FR" dirty="0">
              <a:latin typeface="+mj-lt"/>
              <a:cs typeface="Times New Roman" panose="02020603050405020304" pitchFamily="18" charset="0"/>
            </a:endParaRPr>
          </a:p>
          <a:p>
            <a:pPr algn="just"/>
            <a:r>
              <a:rPr lang="fr-FR" sz="2400" dirty="0" err="1">
                <a:latin typeface="+mj-lt"/>
                <a:cs typeface="Times New Roman" panose="02020603050405020304" pitchFamily="18" charset="0"/>
              </a:rPr>
              <a:t>According</a:t>
            </a:r>
            <a:r>
              <a:rPr lang="fr-FR" sz="2400" dirty="0">
                <a:latin typeface="+mj-lt"/>
                <a:cs typeface="Times New Roman" panose="02020603050405020304" pitchFamily="18" charset="0"/>
              </a:rPr>
              <a:t> to </a:t>
            </a:r>
            <a:r>
              <a:rPr lang="fr-FR" sz="2400" dirty="0" err="1">
                <a:latin typeface="+mj-lt"/>
                <a:cs typeface="Times New Roman" panose="02020603050405020304" pitchFamily="18" charset="0"/>
              </a:rPr>
              <a:t>sociologists</a:t>
            </a:r>
            <a:r>
              <a:rPr lang="fr-FR" sz="2400" dirty="0">
                <a:latin typeface="+mj-lt"/>
                <a:cs typeface="Times New Roman" panose="02020603050405020304" pitchFamily="18" charset="0"/>
              </a:rPr>
              <a:t>, </a:t>
            </a:r>
            <a:r>
              <a:rPr lang="fr-FR" sz="2400" dirty="0" err="1">
                <a:latin typeface="+mj-lt"/>
                <a:cs typeface="Times New Roman" panose="02020603050405020304" pitchFamily="18" charset="0"/>
              </a:rPr>
              <a:t>selective</a:t>
            </a:r>
            <a:r>
              <a:rPr lang="fr-FR" sz="2400" dirty="0">
                <a:latin typeface="+mj-lt"/>
                <a:cs typeface="Times New Roman" panose="02020603050405020304" pitchFamily="18" charset="0"/>
              </a:rPr>
              <a:t> admissions sort out </a:t>
            </a:r>
            <a:r>
              <a:rPr lang="fr-FR" sz="2400" dirty="0" err="1">
                <a:latin typeface="+mj-lt"/>
                <a:cs typeface="Times New Roman" panose="02020603050405020304" pitchFamily="18" charset="0"/>
              </a:rPr>
              <a:t>individuals</a:t>
            </a:r>
            <a:r>
              <a:rPr lang="fr-FR" sz="2400" dirty="0">
                <a:latin typeface="+mj-lt"/>
                <a:cs typeface="Times New Roman" panose="02020603050405020304" pitchFamily="18" charset="0"/>
              </a:rPr>
              <a:t> on </a:t>
            </a:r>
            <a:r>
              <a:rPr lang="fr-FR" sz="2400" dirty="0" err="1">
                <a:latin typeface="+mj-lt"/>
                <a:cs typeface="Times New Roman" panose="02020603050405020304" pitchFamily="18" charset="0"/>
              </a:rPr>
              <a:t>academic</a:t>
            </a:r>
            <a:r>
              <a:rPr lang="fr-FR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+mj-lt"/>
                <a:cs typeface="Times New Roman" panose="02020603050405020304" pitchFamily="18" charset="0"/>
              </a:rPr>
              <a:t>criteria</a:t>
            </a:r>
            <a:r>
              <a:rPr lang="fr-FR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+mj-lt"/>
                <a:cs typeface="Times New Roman" panose="02020603050405020304" pitchFamily="18" charset="0"/>
              </a:rPr>
              <a:t>according</a:t>
            </a:r>
            <a:r>
              <a:rPr lang="fr-FR" sz="2400" dirty="0">
                <a:latin typeface="+mj-lt"/>
                <a:cs typeface="Times New Roman" panose="02020603050405020304" pitchFamily="18" charset="0"/>
              </a:rPr>
              <a:t> to </a:t>
            </a:r>
            <a:r>
              <a:rPr lang="fr-FR" sz="2400" dirty="0" err="1">
                <a:latin typeface="+mj-lt"/>
                <a:cs typeface="Times New Roman" panose="02020603050405020304" pitchFamily="18" charset="0"/>
              </a:rPr>
              <a:t>their</a:t>
            </a:r>
            <a:r>
              <a:rPr lang="fr-FR" sz="2400" dirty="0">
                <a:latin typeface="+mj-lt"/>
                <a:cs typeface="Times New Roman" panose="02020603050405020304" pitchFamily="18" charset="0"/>
              </a:rPr>
              <a:t> social dispositions. </a:t>
            </a:r>
            <a:r>
              <a:rPr lang="fr-FR" sz="2400" b="1" dirty="0">
                <a:latin typeface="+mj-lt"/>
                <a:cs typeface="Times New Roman" panose="02020603050405020304" pitchFamily="18" charset="0"/>
              </a:rPr>
              <a:t>(Bourdieu, </a:t>
            </a:r>
            <a:r>
              <a:rPr lang="fr-FR" sz="2400" b="1" dirty="0" err="1">
                <a:latin typeface="+mj-lt"/>
                <a:cs typeface="Times New Roman" panose="02020603050405020304" pitchFamily="18" charset="0"/>
              </a:rPr>
              <a:t>Passeron</a:t>
            </a:r>
            <a:r>
              <a:rPr lang="fr-FR" sz="2400" b="1" dirty="0">
                <a:latin typeface="+mj-lt"/>
                <a:cs typeface="Times New Roman" panose="02020603050405020304" pitchFamily="18" charset="0"/>
              </a:rPr>
              <a:t>, 1964; Bourdieu, 1989; </a:t>
            </a:r>
            <a:r>
              <a:rPr lang="fr-FR" sz="2400" b="1" dirty="0" err="1">
                <a:latin typeface="+mj-lt"/>
                <a:cs typeface="Times New Roman" panose="02020603050405020304" pitchFamily="18" charset="0"/>
              </a:rPr>
              <a:t>Karabel</a:t>
            </a:r>
            <a:r>
              <a:rPr lang="fr-FR" sz="2400" b="1" dirty="0">
                <a:latin typeface="+mj-lt"/>
                <a:cs typeface="Times New Roman" panose="02020603050405020304" pitchFamily="18" charset="0"/>
              </a:rPr>
              <a:t>, 1984, 2005).</a:t>
            </a:r>
          </a:p>
          <a:p>
            <a:pPr algn="just"/>
            <a:r>
              <a:rPr lang="fr-FR" sz="2400" dirty="0">
                <a:latin typeface="+mj-lt"/>
                <a:cs typeface="Times New Roman" panose="02020603050405020304" pitchFamily="18" charset="0"/>
              </a:rPr>
              <a:t>This « </a:t>
            </a:r>
            <a:r>
              <a:rPr lang="fr-FR" sz="2400" dirty="0" err="1">
                <a:latin typeface="+mj-lt"/>
                <a:cs typeface="Times New Roman" panose="02020603050405020304" pitchFamily="18" charset="0"/>
              </a:rPr>
              <a:t>sorting</a:t>
            </a:r>
            <a:r>
              <a:rPr lang="fr-FR" sz="2400" dirty="0">
                <a:latin typeface="+mj-lt"/>
                <a:cs typeface="Times New Roman" panose="02020603050405020304" pitchFamily="18" charset="0"/>
              </a:rPr>
              <a:t> out » </a:t>
            </a:r>
            <a:r>
              <a:rPr lang="fr-FR" sz="2400" dirty="0" err="1">
                <a:latin typeface="+mj-lt"/>
                <a:cs typeface="Times New Roman" panose="02020603050405020304" pitchFamily="18" charset="0"/>
              </a:rPr>
              <a:t>activity</a:t>
            </a:r>
            <a:r>
              <a:rPr lang="fr-FR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+mj-lt"/>
                <a:cs typeface="Times New Roman" panose="02020603050405020304" pitchFamily="18" charset="0"/>
              </a:rPr>
              <a:t>allows</a:t>
            </a:r>
            <a:r>
              <a:rPr lang="fr-FR" sz="2400" dirty="0">
                <a:latin typeface="+mj-lt"/>
                <a:cs typeface="Times New Roman" panose="02020603050405020304" pitchFamily="18" charset="0"/>
              </a:rPr>
              <a:t> a </a:t>
            </a:r>
            <a:r>
              <a:rPr lang="fr-FR" sz="2400" b="1" dirty="0">
                <a:latin typeface="+mj-lt"/>
                <a:cs typeface="Times New Roman" panose="02020603050405020304" pitchFamily="18" charset="0"/>
              </a:rPr>
              <a:t>coordination</a:t>
            </a:r>
            <a:r>
              <a:rPr lang="fr-FR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+mj-lt"/>
                <a:cs typeface="Times New Roman" panose="02020603050405020304" pitchFamily="18" charset="0"/>
              </a:rPr>
              <a:t>between</a:t>
            </a:r>
            <a:r>
              <a:rPr lang="fr-FR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+mj-lt"/>
                <a:cs typeface="Times New Roman" panose="02020603050405020304" pitchFamily="18" charset="0"/>
              </a:rPr>
              <a:t>specific</a:t>
            </a:r>
            <a:r>
              <a:rPr lang="fr-FR" sz="2400" dirty="0">
                <a:latin typeface="+mj-lt"/>
                <a:cs typeface="Times New Roman" panose="02020603050405020304" pitchFamily="18" charset="0"/>
              </a:rPr>
              <a:t> institutions and social groups, </a:t>
            </a:r>
            <a:r>
              <a:rPr lang="fr-FR" sz="2400" dirty="0" err="1">
                <a:latin typeface="+mj-lt"/>
                <a:cs typeface="Times New Roman" panose="02020603050405020304" pitchFamily="18" charset="0"/>
              </a:rPr>
              <a:t>according</a:t>
            </a:r>
            <a:r>
              <a:rPr lang="fr-FR" sz="2400" dirty="0">
                <a:latin typeface="+mj-lt"/>
                <a:cs typeface="Times New Roman" panose="02020603050405020304" pitchFamily="18" charset="0"/>
              </a:rPr>
              <a:t> to </a:t>
            </a:r>
            <a:r>
              <a:rPr lang="fr-FR" sz="2400" dirty="0" err="1">
                <a:latin typeface="+mj-lt"/>
                <a:cs typeface="Times New Roman" panose="02020603050405020304" pitchFamily="18" charset="0"/>
              </a:rPr>
              <a:t>their</a:t>
            </a:r>
            <a:r>
              <a:rPr lang="fr-FR" sz="2400" dirty="0">
                <a:latin typeface="+mj-lt"/>
                <a:cs typeface="Times New Roman" panose="02020603050405020304" pitchFamily="18" charset="0"/>
              </a:rPr>
              <a:t> position </a:t>
            </a:r>
            <a:r>
              <a:rPr lang="fr-FR" sz="2400" dirty="0" err="1">
                <a:latin typeface="+mj-lt"/>
                <a:cs typeface="Times New Roman" panose="02020603050405020304" pitchFamily="18" charset="0"/>
              </a:rPr>
              <a:t>within</a:t>
            </a:r>
            <a:r>
              <a:rPr lang="fr-FR" sz="2400" dirty="0">
                <a:latin typeface="+mj-lt"/>
                <a:cs typeface="Times New Roman" panose="02020603050405020304" pitchFamily="18" charset="0"/>
              </a:rPr>
              <a:t> social </a:t>
            </a:r>
            <a:r>
              <a:rPr lang="fr-FR" sz="2400" dirty="0" err="1">
                <a:latin typeface="+mj-lt"/>
                <a:cs typeface="Times New Roman" panose="02020603050405020304" pitchFamily="18" charset="0"/>
              </a:rPr>
              <a:t>space</a:t>
            </a:r>
            <a:r>
              <a:rPr lang="fr-FR" sz="2400" dirty="0">
                <a:latin typeface="+mj-lt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fr-FR" sz="2400" dirty="0">
                <a:latin typeface="+mj-lt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fr-FR" sz="2400" dirty="0">
                <a:latin typeface="+mj-lt"/>
                <a:cs typeface="Times New Roman" panose="02020603050405020304" pitchFamily="18" charset="0"/>
              </a:rPr>
              <a:t>In </a:t>
            </a:r>
            <a:r>
              <a:rPr lang="fr-FR" sz="2400" dirty="0" err="1">
                <a:latin typeface="+mj-lt"/>
                <a:cs typeface="Times New Roman" panose="02020603050405020304" pitchFamily="18" charset="0"/>
              </a:rPr>
              <a:t>this</a:t>
            </a:r>
            <a:r>
              <a:rPr lang="fr-FR" sz="2400" dirty="0">
                <a:latin typeface="+mj-lt"/>
                <a:cs typeface="Times New Roman" panose="02020603050405020304" pitchFamily="18" charset="0"/>
              </a:rPr>
              <a:t> perspective, transition to </a:t>
            </a:r>
            <a:r>
              <a:rPr lang="fr-FR" sz="2400" dirty="0" err="1">
                <a:latin typeface="+mj-lt"/>
                <a:cs typeface="Times New Roman" panose="02020603050405020304" pitchFamily="18" charset="0"/>
              </a:rPr>
              <a:t>Higher</a:t>
            </a:r>
            <a:r>
              <a:rPr lang="fr-FR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+mj-lt"/>
                <a:cs typeface="Times New Roman" panose="02020603050405020304" pitchFamily="18" charset="0"/>
              </a:rPr>
              <a:t>education</a:t>
            </a:r>
            <a:r>
              <a:rPr lang="fr-FR" sz="2400" dirty="0">
                <a:latin typeface="+mj-lt"/>
                <a:cs typeface="Times New Roman" panose="02020603050405020304" pitchFamily="18" charset="0"/>
              </a:rPr>
              <a:t> can </a:t>
            </a:r>
            <a:r>
              <a:rPr lang="fr-FR" sz="2400" dirty="0" err="1">
                <a:latin typeface="+mj-lt"/>
                <a:cs typeface="Times New Roman" panose="02020603050405020304" pitchFamily="18" charset="0"/>
              </a:rPr>
              <a:t>be</a:t>
            </a:r>
            <a:r>
              <a:rPr lang="fr-FR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+mj-lt"/>
                <a:cs typeface="Times New Roman" panose="02020603050405020304" pitchFamily="18" charset="0"/>
              </a:rPr>
              <a:t>understood</a:t>
            </a:r>
            <a:r>
              <a:rPr lang="fr-FR" sz="2400" dirty="0">
                <a:latin typeface="+mj-lt"/>
                <a:cs typeface="Times New Roman" panose="02020603050405020304" pitchFamily="18" charset="0"/>
              </a:rPr>
              <a:t> as </a:t>
            </a:r>
            <a:r>
              <a:rPr lang="fr-FR" sz="2400" dirty="0" err="1">
                <a:latin typeface="+mj-lt"/>
                <a:cs typeface="Times New Roman" panose="02020603050405020304" pitchFamily="18" charset="0"/>
              </a:rPr>
              <a:t>partly</a:t>
            </a:r>
            <a:r>
              <a:rPr lang="fr-FR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+mj-lt"/>
                <a:cs typeface="Times New Roman" panose="02020603050405020304" pitchFamily="18" charset="0"/>
              </a:rPr>
              <a:t>based</a:t>
            </a:r>
            <a:r>
              <a:rPr lang="fr-FR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fr-FR" sz="2400">
                <a:latin typeface="+mj-lt"/>
                <a:cs typeface="Times New Roman" panose="02020603050405020304" pitchFamily="18" charset="0"/>
              </a:rPr>
              <a:t>on an </a:t>
            </a:r>
            <a:r>
              <a:rPr lang="fr-FR" sz="2400" dirty="0" err="1">
                <a:latin typeface="+mj-lt"/>
                <a:cs typeface="Times New Roman" panose="02020603050405020304" pitchFamily="18" charset="0"/>
              </a:rPr>
              <a:t>activity</a:t>
            </a:r>
            <a:r>
              <a:rPr lang="fr-FR" sz="2400" dirty="0">
                <a:latin typeface="+mj-lt"/>
                <a:cs typeface="Times New Roman" panose="02020603050405020304" pitchFamily="18" charset="0"/>
              </a:rPr>
              <a:t> of coordination.</a:t>
            </a:r>
          </a:p>
          <a:p>
            <a:pPr algn="just"/>
            <a:r>
              <a:rPr lang="fr-FR" sz="2400" b="1" dirty="0">
                <a:latin typeface="+mj-lt"/>
                <a:cs typeface="Times New Roman" panose="02020603050405020304" pitchFamily="18" charset="0"/>
              </a:rPr>
              <a:t>Pb :  How </a:t>
            </a:r>
            <a:r>
              <a:rPr lang="fr-FR" sz="2400" b="1" dirty="0" err="1">
                <a:latin typeface="+mj-lt"/>
                <a:cs typeface="Times New Roman" panose="02020603050405020304" pitchFamily="18" charset="0"/>
              </a:rPr>
              <a:t>does</a:t>
            </a:r>
            <a:r>
              <a:rPr lang="fr-FR" sz="2400" b="1" dirty="0">
                <a:latin typeface="+mj-lt"/>
                <a:cs typeface="Times New Roman" panose="02020603050405020304" pitchFamily="18" charset="0"/>
              </a:rPr>
              <a:t> WP affect </a:t>
            </a:r>
            <a:r>
              <a:rPr lang="fr-FR" sz="2400" b="1" dirty="0" err="1">
                <a:latin typeface="+mj-lt"/>
                <a:cs typeface="Times New Roman" panose="02020603050405020304" pitchFamily="18" charset="0"/>
              </a:rPr>
              <a:t>this</a:t>
            </a:r>
            <a:r>
              <a:rPr lang="fr-FR" sz="24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latin typeface="+mj-lt"/>
                <a:cs typeface="Times New Roman" panose="02020603050405020304" pitchFamily="18" charset="0"/>
              </a:rPr>
              <a:t>activity</a:t>
            </a:r>
            <a:r>
              <a:rPr lang="fr-FR" sz="2400" b="1" dirty="0">
                <a:latin typeface="+mj-lt"/>
                <a:cs typeface="Times New Roman" panose="02020603050405020304" pitchFamily="18" charset="0"/>
              </a:rPr>
              <a:t> of coordination by admissions services in </a:t>
            </a:r>
            <a:r>
              <a:rPr lang="fr-FR" sz="2400" b="1" dirty="0" err="1">
                <a:latin typeface="+mj-lt"/>
                <a:cs typeface="Times New Roman" panose="02020603050405020304" pitchFamily="18" charset="0"/>
              </a:rPr>
              <a:t>these</a:t>
            </a:r>
            <a:r>
              <a:rPr lang="fr-FR" sz="2400" b="1" dirty="0">
                <a:latin typeface="+mj-lt"/>
                <a:cs typeface="Times New Roman" panose="02020603050405020304" pitchFamily="18" charset="0"/>
              </a:rPr>
              <a:t> institutions? </a:t>
            </a:r>
            <a:endParaRPr lang="fr-FR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94624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0600" y="1038224"/>
            <a:ext cx="10363200" cy="288299"/>
          </a:xfrm>
        </p:spPr>
        <p:txBody>
          <a:bodyPr>
            <a:normAutofit fontScale="90000"/>
          </a:bodyPr>
          <a:lstStyle/>
          <a:p>
            <a:r>
              <a:rPr lang="fr-FR" sz="3200" b="1" dirty="0" err="1">
                <a:latin typeface="+mn-lt"/>
              </a:rPr>
              <a:t>Theorical</a:t>
            </a:r>
            <a:r>
              <a:rPr lang="fr-FR" sz="3200" b="1" dirty="0">
                <a:latin typeface="+mn-lt"/>
              </a:rPr>
              <a:t> </a:t>
            </a:r>
            <a:r>
              <a:rPr lang="fr-FR" sz="3200" b="1" dirty="0" err="1">
                <a:latin typeface="+mn-lt"/>
              </a:rPr>
              <a:t>framework</a:t>
            </a:r>
            <a:r>
              <a:rPr lang="fr-FR" sz="3200" b="1" dirty="0">
                <a:latin typeface="+mn-lt"/>
              </a:rPr>
              <a:t> : WP as a « </a:t>
            </a:r>
            <a:r>
              <a:rPr lang="fr-FR" sz="3200" b="1" dirty="0" err="1">
                <a:latin typeface="+mn-lt"/>
              </a:rPr>
              <a:t>channelling</a:t>
            </a:r>
            <a:r>
              <a:rPr lang="fr-FR" sz="3200" b="1" dirty="0">
                <a:latin typeface="+mn-lt"/>
              </a:rPr>
              <a:t> » of </a:t>
            </a:r>
            <a:r>
              <a:rPr lang="fr-FR" sz="3200" b="1" dirty="0" err="1">
                <a:latin typeface="+mn-lt"/>
              </a:rPr>
              <a:t>students</a:t>
            </a:r>
            <a:endParaRPr lang="fr-FR" sz="3200" b="1" dirty="0">
              <a:latin typeface="+mn-lt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838200" y="2066925"/>
            <a:ext cx="10515600" cy="4110038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dirty="0">
                <a:latin typeface="+mj-lt"/>
              </a:rPr>
              <a:t>Coordination </a:t>
            </a:r>
            <a:r>
              <a:rPr lang="fr-FR" dirty="0" err="1">
                <a:latin typeface="+mj-lt"/>
              </a:rPr>
              <a:t>is</a:t>
            </a:r>
            <a:r>
              <a:rPr lang="fr-FR" dirty="0">
                <a:latin typeface="+mj-lt"/>
              </a:rPr>
              <a:t> a </a:t>
            </a:r>
            <a:r>
              <a:rPr lang="fr-FR" dirty="0" err="1">
                <a:latin typeface="+mj-lt"/>
              </a:rPr>
              <a:t>well-known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process</a:t>
            </a:r>
            <a:r>
              <a:rPr lang="fr-FR" dirty="0">
                <a:latin typeface="+mj-lt"/>
              </a:rPr>
              <a:t> in </a:t>
            </a:r>
            <a:r>
              <a:rPr lang="fr-FR" dirty="0" err="1">
                <a:latin typeface="+mj-lt"/>
              </a:rPr>
              <a:t>Economic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sociology</a:t>
            </a:r>
            <a:r>
              <a:rPr lang="fr-FR" dirty="0">
                <a:latin typeface="+mj-lt"/>
              </a:rPr>
              <a:t>. </a:t>
            </a:r>
          </a:p>
          <a:p>
            <a:pPr algn="just"/>
            <a:r>
              <a:rPr lang="fr-FR" dirty="0">
                <a:latin typeface="+mj-lt"/>
              </a:rPr>
              <a:t>The notion of </a:t>
            </a:r>
            <a:r>
              <a:rPr lang="fr-FR" i="1" dirty="0">
                <a:latin typeface="+mj-lt"/>
              </a:rPr>
              <a:t>channeling</a:t>
            </a:r>
            <a:r>
              <a:rPr lang="fr-FR" dirty="0">
                <a:latin typeface="+mj-lt"/>
              </a:rPr>
              <a:t> (captation in French) </a:t>
            </a:r>
            <a:r>
              <a:rPr lang="fr-FR" dirty="0" err="1">
                <a:latin typeface="+mj-lt"/>
              </a:rPr>
              <a:t>describes</a:t>
            </a:r>
            <a:r>
              <a:rPr lang="fr-FR" dirty="0">
                <a:latin typeface="+mj-lt"/>
              </a:rPr>
              <a:t> the social </a:t>
            </a:r>
            <a:r>
              <a:rPr lang="fr-FR" dirty="0" err="1">
                <a:latin typeface="+mj-lt"/>
              </a:rPr>
              <a:t>activities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that</a:t>
            </a:r>
            <a:r>
              <a:rPr lang="fr-FR" dirty="0">
                <a:latin typeface="+mj-lt"/>
              </a:rPr>
              <a:t> help </a:t>
            </a:r>
            <a:r>
              <a:rPr lang="fr-FR" dirty="0" err="1">
                <a:latin typeface="+mj-lt"/>
              </a:rPr>
              <a:t>supply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meet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demand</a:t>
            </a:r>
            <a:r>
              <a:rPr lang="fr-FR" dirty="0">
                <a:latin typeface="+mj-lt"/>
              </a:rPr>
              <a:t>, esp. on a service </a:t>
            </a:r>
            <a:r>
              <a:rPr lang="fr-FR" dirty="0" err="1">
                <a:latin typeface="+mj-lt"/>
              </a:rPr>
              <a:t>market</a:t>
            </a:r>
            <a:r>
              <a:rPr lang="fr-FR" dirty="0">
                <a:latin typeface="+mj-lt"/>
              </a:rPr>
              <a:t> </a:t>
            </a:r>
            <a:r>
              <a:rPr lang="fr-FR" dirty="0"/>
              <a:t>(</a:t>
            </a:r>
            <a:r>
              <a:rPr lang="fr-FR" dirty="0" err="1"/>
              <a:t>Cochoy</a:t>
            </a:r>
            <a:r>
              <a:rPr lang="fr-FR" dirty="0"/>
              <a:t>, 1999, 2004; Trompette, 2005).</a:t>
            </a:r>
          </a:p>
          <a:p>
            <a:pPr algn="just"/>
            <a:r>
              <a:rPr lang="fr-FR" dirty="0">
                <a:latin typeface="+mj-lt"/>
              </a:rPr>
              <a:t> This process can </a:t>
            </a:r>
            <a:r>
              <a:rPr lang="fr-FR" dirty="0" err="1">
                <a:latin typeface="+mj-lt"/>
              </a:rPr>
              <a:t>be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based</a:t>
            </a:r>
            <a:r>
              <a:rPr lang="fr-FR" dirty="0">
                <a:latin typeface="+mj-lt"/>
              </a:rPr>
              <a:t> on a </a:t>
            </a:r>
            <a:r>
              <a:rPr lang="fr-FR" dirty="0" err="1">
                <a:latin typeface="+mj-lt"/>
              </a:rPr>
              <a:t>material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organization</a:t>
            </a:r>
            <a:r>
              <a:rPr lang="fr-FR" dirty="0">
                <a:latin typeface="+mj-lt"/>
              </a:rPr>
              <a:t> (ex: the </a:t>
            </a:r>
            <a:r>
              <a:rPr lang="fr-FR" dirty="0" err="1">
                <a:latin typeface="+mj-lt"/>
              </a:rPr>
              <a:t>pathway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channelling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customers</a:t>
            </a:r>
            <a:r>
              <a:rPr lang="fr-FR" dirty="0">
                <a:latin typeface="+mj-lt"/>
              </a:rPr>
              <a:t> at IKEA) but </a:t>
            </a:r>
            <a:r>
              <a:rPr lang="fr-FR" dirty="0" err="1">
                <a:latin typeface="+mj-lt"/>
              </a:rPr>
              <a:t>also</a:t>
            </a:r>
            <a:r>
              <a:rPr lang="fr-FR" dirty="0">
                <a:latin typeface="+mj-lt"/>
              </a:rPr>
              <a:t> on discursive and </a:t>
            </a:r>
            <a:r>
              <a:rPr lang="fr-FR" dirty="0" err="1">
                <a:latin typeface="+mj-lt"/>
              </a:rPr>
              <a:t>symbolic</a:t>
            </a:r>
            <a:r>
              <a:rPr lang="fr-FR" dirty="0">
                <a:latin typeface="+mj-lt"/>
              </a:rPr>
              <a:t> channeling </a:t>
            </a:r>
            <a:r>
              <a:rPr lang="fr-FR" dirty="0" err="1">
                <a:latin typeface="+mj-lt"/>
              </a:rPr>
              <a:t>based</a:t>
            </a:r>
            <a:r>
              <a:rPr lang="fr-FR" dirty="0">
                <a:latin typeface="+mj-lt"/>
              </a:rPr>
              <a:t> on marketing </a:t>
            </a:r>
            <a:r>
              <a:rPr lang="fr-FR" dirty="0" err="1">
                <a:latin typeface="+mj-lt"/>
              </a:rPr>
              <a:t>devices</a:t>
            </a:r>
            <a:r>
              <a:rPr lang="fr-FR" dirty="0">
                <a:latin typeface="+mj-lt"/>
              </a:rPr>
              <a:t> or ‘</a:t>
            </a:r>
            <a:r>
              <a:rPr lang="fr-FR" dirty="0" err="1">
                <a:latin typeface="+mj-lt"/>
              </a:rPr>
              <a:t>emotion</a:t>
            </a:r>
            <a:r>
              <a:rPr lang="fr-FR" dirty="0">
                <a:latin typeface="+mj-lt"/>
              </a:rPr>
              <a:t> management’ </a:t>
            </a:r>
            <a:r>
              <a:rPr lang="fr-FR" b="1" dirty="0">
                <a:latin typeface="+mj-lt"/>
              </a:rPr>
              <a:t>(</a:t>
            </a:r>
            <a:r>
              <a:rPr lang="fr-FR" b="1" dirty="0" err="1">
                <a:latin typeface="+mj-lt"/>
              </a:rPr>
              <a:t>Hoschild</a:t>
            </a:r>
            <a:r>
              <a:rPr lang="fr-FR" b="1" dirty="0">
                <a:latin typeface="+mj-lt"/>
              </a:rPr>
              <a:t>, 1983).</a:t>
            </a:r>
          </a:p>
          <a:p>
            <a:pPr algn="just"/>
            <a:r>
              <a:rPr lang="fr-FR" b="1" dirty="0">
                <a:latin typeface="+mj-lt"/>
              </a:rPr>
              <a:t> </a:t>
            </a:r>
            <a:r>
              <a:rPr lang="fr-FR" dirty="0">
                <a:latin typeface="+mj-lt"/>
              </a:rPr>
              <a:t>To </a:t>
            </a:r>
            <a:r>
              <a:rPr lang="fr-FR" dirty="0" err="1">
                <a:latin typeface="+mj-lt"/>
              </a:rPr>
              <a:t>what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extent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could</a:t>
            </a:r>
            <a:r>
              <a:rPr lang="fr-FR" dirty="0">
                <a:latin typeface="+mj-lt"/>
              </a:rPr>
              <a:t> « </a:t>
            </a:r>
            <a:r>
              <a:rPr lang="fr-FR" dirty="0" err="1">
                <a:latin typeface="+mj-lt"/>
              </a:rPr>
              <a:t>channeling</a:t>
            </a:r>
            <a:r>
              <a:rPr lang="fr-FR" dirty="0">
                <a:latin typeface="+mj-lt"/>
              </a:rPr>
              <a:t> » </a:t>
            </a:r>
            <a:r>
              <a:rPr lang="fr-FR" dirty="0" err="1">
                <a:latin typeface="+mj-lt"/>
              </a:rPr>
              <a:t>be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useful</a:t>
            </a:r>
            <a:r>
              <a:rPr lang="fr-FR" dirty="0">
                <a:latin typeface="+mj-lt"/>
              </a:rPr>
              <a:t> to </a:t>
            </a:r>
            <a:r>
              <a:rPr lang="fr-FR" dirty="0" err="1">
                <a:latin typeface="+mj-lt"/>
              </a:rPr>
              <a:t>understand</a:t>
            </a:r>
            <a:r>
              <a:rPr lang="fr-FR" dirty="0">
                <a:latin typeface="+mj-lt"/>
              </a:rPr>
              <a:t> the </a:t>
            </a:r>
            <a:r>
              <a:rPr lang="fr-FR" dirty="0" err="1">
                <a:latin typeface="+mj-lt"/>
              </a:rPr>
              <a:t>consequences</a:t>
            </a:r>
            <a:r>
              <a:rPr lang="fr-FR" dirty="0">
                <a:latin typeface="+mj-lt"/>
              </a:rPr>
              <a:t> of WP on admissions change in </a:t>
            </a:r>
            <a:r>
              <a:rPr lang="fr-FR" dirty="0" err="1">
                <a:latin typeface="+mj-lt"/>
              </a:rPr>
              <a:t>elite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Higher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education</a:t>
            </a:r>
            <a:r>
              <a:rPr lang="fr-FR" dirty="0">
                <a:latin typeface="+mj-lt"/>
              </a:rPr>
              <a:t>?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2535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1399"/>
          </a:xfrm>
        </p:spPr>
        <p:txBody>
          <a:bodyPr>
            <a:normAutofit/>
          </a:bodyPr>
          <a:lstStyle/>
          <a:p>
            <a:r>
              <a:rPr lang="fr-FR" sz="3200" b="1" dirty="0" err="1">
                <a:latin typeface="+mn-lt"/>
              </a:rPr>
              <a:t>Methodology</a:t>
            </a:r>
            <a:r>
              <a:rPr lang="fr-FR" sz="3200" b="1" dirty="0">
                <a:latin typeface="+mn-lt"/>
              </a:rPr>
              <a:t> : The case of Oxford </a:t>
            </a:r>
            <a:r>
              <a:rPr lang="fr-FR" sz="3200" b="1" dirty="0" err="1">
                <a:latin typeface="+mn-lt"/>
              </a:rPr>
              <a:t>University</a:t>
            </a:r>
            <a:endParaRPr lang="fr-FR" sz="3200" b="1" dirty="0">
              <a:latin typeface="+mn-lt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838200" y="1545465"/>
            <a:ext cx="10515600" cy="4631498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dirty="0">
                <a:latin typeface="+mj-lt"/>
              </a:rPr>
              <a:t>Good </a:t>
            </a:r>
            <a:r>
              <a:rPr lang="fr-FR" dirty="0" err="1">
                <a:latin typeface="+mj-lt"/>
              </a:rPr>
              <a:t>example</a:t>
            </a:r>
            <a:r>
              <a:rPr lang="fr-FR" dirty="0">
                <a:latin typeface="+mj-lt"/>
              </a:rPr>
              <a:t> of a WP </a:t>
            </a:r>
            <a:r>
              <a:rPr lang="fr-FR" dirty="0" err="1">
                <a:latin typeface="+mj-lt"/>
              </a:rPr>
              <a:t>imposed</a:t>
            </a:r>
            <a:r>
              <a:rPr lang="fr-FR" dirty="0">
                <a:latin typeface="+mj-lt"/>
              </a:rPr>
              <a:t> by the public </a:t>
            </a:r>
            <a:r>
              <a:rPr lang="fr-FR" dirty="0" err="1">
                <a:latin typeface="+mj-lt"/>
              </a:rPr>
              <a:t>authorities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from</a:t>
            </a:r>
            <a:r>
              <a:rPr lang="fr-FR" dirty="0">
                <a:latin typeface="+mj-lt"/>
              </a:rPr>
              <a:t> 2000’s </a:t>
            </a:r>
            <a:r>
              <a:rPr lang="fr-FR" dirty="0" err="1">
                <a:latin typeface="+mj-lt"/>
              </a:rPr>
              <a:t>under</a:t>
            </a:r>
            <a:r>
              <a:rPr lang="fr-FR" dirty="0">
                <a:latin typeface="+mj-lt"/>
              </a:rPr>
              <a:t> a Labour </a:t>
            </a:r>
            <a:r>
              <a:rPr lang="fr-FR" dirty="0" err="1">
                <a:latin typeface="+mj-lt"/>
              </a:rPr>
              <a:t>government</a:t>
            </a:r>
            <a:r>
              <a:rPr lang="fr-FR" dirty="0">
                <a:latin typeface="+mj-lt"/>
              </a:rPr>
              <a:t> (HEFCE, OFFA) in a </a:t>
            </a:r>
            <a:r>
              <a:rPr lang="fr-FR" dirty="0" err="1">
                <a:latin typeface="+mj-lt"/>
              </a:rPr>
              <a:t>context</a:t>
            </a:r>
            <a:r>
              <a:rPr lang="fr-FR" dirty="0">
                <a:latin typeface="+mj-lt"/>
              </a:rPr>
              <a:t> of </a:t>
            </a:r>
            <a:r>
              <a:rPr lang="fr-FR" dirty="0" err="1">
                <a:latin typeface="+mj-lt"/>
              </a:rPr>
              <a:t>fee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increase</a:t>
            </a:r>
            <a:r>
              <a:rPr lang="fr-FR" dirty="0">
                <a:latin typeface="+mj-lt"/>
              </a:rPr>
              <a:t>.</a:t>
            </a:r>
          </a:p>
          <a:p>
            <a:pPr algn="just"/>
            <a:r>
              <a:rPr lang="fr-FR" dirty="0">
                <a:latin typeface="+mj-lt"/>
              </a:rPr>
              <a:t>WP </a:t>
            </a:r>
            <a:r>
              <a:rPr lang="fr-FR" dirty="0" err="1" smtClean="0">
                <a:latin typeface="+mj-lt"/>
              </a:rPr>
              <a:t>introduces</a:t>
            </a:r>
            <a:r>
              <a:rPr lang="fr-FR" dirty="0" smtClean="0">
                <a:latin typeface="+mj-lt"/>
              </a:rPr>
              <a:t> </a:t>
            </a:r>
            <a:r>
              <a:rPr lang="fr-FR" dirty="0">
                <a:latin typeface="+mj-lt"/>
              </a:rPr>
              <a:t>a new type of audience </a:t>
            </a:r>
            <a:r>
              <a:rPr lang="fr-FR" dirty="0" err="1">
                <a:latin typeface="+mj-lt"/>
              </a:rPr>
              <a:t>whose</a:t>
            </a:r>
            <a:r>
              <a:rPr lang="fr-FR" dirty="0">
                <a:latin typeface="+mj-lt"/>
              </a:rPr>
              <a:t> social </a:t>
            </a:r>
            <a:r>
              <a:rPr lang="fr-FR" dirty="0" err="1">
                <a:latin typeface="+mj-lt"/>
              </a:rPr>
              <a:t>characteristics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differ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from</a:t>
            </a:r>
            <a:r>
              <a:rPr lang="fr-FR" dirty="0">
                <a:latin typeface="+mj-lt"/>
              </a:rPr>
              <a:t> the </a:t>
            </a:r>
            <a:r>
              <a:rPr lang="fr-FR" dirty="0" err="1">
                <a:latin typeface="+mj-lt"/>
              </a:rPr>
              <a:t>institution’s</a:t>
            </a:r>
            <a:r>
              <a:rPr lang="fr-FR" dirty="0">
                <a:latin typeface="+mj-lt"/>
              </a:rPr>
              <a:t> original missions of </a:t>
            </a:r>
            <a:r>
              <a:rPr lang="fr-FR" dirty="0" err="1">
                <a:latin typeface="+mj-lt"/>
              </a:rPr>
              <a:t>educating</a:t>
            </a:r>
            <a:r>
              <a:rPr lang="fr-FR" dirty="0">
                <a:latin typeface="+mj-lt"/>
              </a:rPr>
              <a:t> the </a:t>
            </a:r>
            <a:r>
              <a:rPr lang="fr-FR" dirty="0" err="1">
                <a:latin typeface="+mj-lt"/>
              </a:rPr>
              <a:t>clergy</a:t>
            </a:r>
            <a:r>
              <a:rPr lang="fr-FR" dirty="0">
                <a:latin typeface="+mj-lt"/>
              </a:rPr>
              <a:t> and the </a:t>
            </a:r>
            <a:r>
              <a:rPr lang="fr-FR" dirty="0" err="1">
                <a:latin typeface="+mj-lt"/>
              </a:rPr>
              <a:t>aristocratic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elites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from</a:t>
            </a:r>
            <a:r>
              <a:rPr lang="fr-FR" dirty="0">
                <a:latin typeface="+mj-lt"/>
              </a:rPr>
              <a:t> the 16th century </a:t>
            </a:r>
            <a:r>
              <a:rPr lang="fr-FR" b="1" dirty="0"/>
              <a:t>(Soares, 1999).</a:t>
            </a:r>
          </a:p>
          <a:p>
            <a:pPr marL="0" indent="0" algn="just">
              <a:buNone/>
            </a:pPr>
            <a:endParaRPr lang="fr-FR" dirty="0">
              <a:latin typeface="+mj-lt"/>
            </a:endParaRPr>
          </a:p>
          <a:p>
            <a:pPr algn="just"/>
            <a:r>
              <a:rPr lang="fr-FR" dirty="0">
                <a:latin typeface="+mj-lt"/>
              </a:rPr>
              <a:t>A one-</a:t>
            </a:r>
            <a:r>
              <a:rPr lang="fr-FR" dirty="0" err="1">
                <a:latin typeface="+mj-lt"/>
              </a:rPr>
              <a:t>year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ethnography</a:t>
            </a:r>
            <a:r>
              <a:rPr lang="fr-FR" dirty="0">
                <a:latin typeface="+mj-lt"/>
              </a:rPr>
              <a:t> at Oxford </a:t>
            </a:r>
            <a:r>
              <a:rPr lang="fr-FR" dirty="0" err="1">
                <a:latin typeface="+mj-lt"/>
              </a:rPr>
              <a:t>University</a:t>
            </a:r>
            <a:r>
              <a:rPr lang="fr-FR" dirty="0">
                <a:latin typeface="+mj-lt"/>
              </a:rPr>
              <a:t> and </a:t>
            </a:r>
            <a:r>
              <a:rPr lang="fr-FR" dirty="0" err="1">
                <a:latin typeface="+mj-lt"/>
              </a:rPr>
              <a:t>its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colleges</a:t>
            </a:r>
            <a:r>
              <a:rPr lang="fr-FR" dirty="0">
                <a:latin typeface="+mj-lt"/>
              </a:rPr>
              <a:t> (500 h participant observation)</a:t>
            </a:r>
          </a:p>
          <a:p>
            <a:pPr algn="just"/>
            <a:r>
              <a:rPr lang="fr-FR" dirty="0">
                <a:latin typeface="+mj-lt"/>
              </a:rPr>
              <a:t>50 interviews </a:t>
            </a:r>
            <a:r>
              <a:rPr lang="fr-FR" dirty="0" err="1">
                <a:latin typeface="+mj-lt"/>
              </a:rPr>
              <a:t>with</a:t>
            </a:r>
            <a:r>
              <a:rPr lang="fr-FR" dirty="0">
                <a:latin typeface="+mj-lt"/>
              </a:rPr>
              <a:t> staff and </a:t>
            </a:r>
            <a:r>
              <a:rPr lang="fr-FR" dirty="0" err="1">
                <a:latin typeface="+mj-lt"/>
              </a:rPr>
              <a:t>academics</a:t>
            </a:r>
            <a:r>
              <a:rPr lang="fr-FR" dirty="0">
                <a:latin typeface="+mj-lt"/>
              </a:rPr>
              <a:t> in charge of admissions + </a:t>
            </a:r>
            <a:r>
              <a:rPr lang="fr-FR" dirty="0" err="1">
                <a:latin typeface="+mj-lt"/>
              </a:rPr>
              <a:t>students</a:t>
            </a:r>
            <a:r>
              <a:rPr lang="fr-FR" dirty="0">
                <a:latin typeface="+mj-lt"/>
              </a:rPr>
              <a:t> and </a:t>
            </a:r>
            <a:r>
              <a:rPr lang="fr-FR" dirty="0" err="1">
                <a:latin typeface="+mj-lt"/>
              </a:rPr>
              <a:t>teachers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involved</a:t>
            </a:r>
            <a:r>
              <a:rPr lang="fr-FR" dirty="0">
                <a:latin typeface="+mj-lt"/>
              </a:rPr>
              <a:t> in </a:t>
            </a:r>
            <a:r>
              <a:rPr lang="fr-FR" dirty="0" err="1">
                <a:latin typeface="+mj-lt"/>
              </a:rPr>
              <a:t>widening</a:t>
            </a:r>
            <a:r>
              <a:rPr lang="fr-FR" dirty="0">
                <a:latin typeface="+mj-lt"/>
              </a:rPr>
              <a:t> participation </a:t>
            </a:r>
            <a:r>
              <a:rPr lang="fr-FR" dirty="0" err="1">
                <a:latin typeface="+mj-lt"/>
              </a:rPr>
              <a:t>schemes</a:t>
            </a:r>
            <a:r>
              <a:rPr lang="fr-FR" dirty="0">
                <a:latin typeface="+mj-lt"/>
              </a:rPr>
              <a:t>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7189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1399"/>
          </a:xfrm>
        </p:spPr>
        <p:txBody>
          <a:bodyPr>
            <a:normAutofit/>
          </a:bodyPr>
          <a:lstStyle/>
          <a:p>
            <a:r>
              <a:rPr lang="fr-FR" sz="4000" b="1" dirty="0">
                <a:latin typeface="+mn-lt"/>
              </a:rPr>
              <a:t>I. </a:t>
            </a:r>
            <a:r>
              <a:rPr lang="fr-FR" sz="4000" b="1" dirty="0" err="1">
                <a:latin typeface="+mn-lt"/>
              </a:rPr>
              <a:t>Creating</a:t>
            </a:r>
            <a:r>
              <a:rPr lang="fr-FR" sz="4000" b="1" dirty="0">
                <a:latin typeface="+mn-lt"/>
              </a:rPr>
              <a:t> a </a:t>
            </a:r>
            <a:r>
              <a:rPr lang="fr-FR" sz="4000" b="1" dirty="0" err="1">
                <a:latin typeface="+mn-lt"/>
              </a:rPr>
              <a:t>bureaucracy</a:t>
            </a:r>
            <a:r>
              <a:rPr lang="fr-FR" sz="4000" b="1" dirty="0">
                <a:latin typeface="+mn-lt"/>
              </a:rPr>
              <a:t> of coordination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838200" y="1545465"/>
            <a:ext cx="10515600" cy="4631498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dirty="0">
                <a:latin typeface="+mj-lt"/>
              </a:rPr>
              <a:t>The first </a:t>
            </a:r>
            <a:r>
              <a:rPr lang="fr-FR" dirty="0" err="1">
                <a:latin typeface="+mj-lt"/>
              </a:rPr>
              <a:t>consequence</a:t>
            </a:r>
            <a:r>
              <a:rPr lang="fr-FR" dirty="0">
                <a:latin typeface="+mj-lt"/>
              </a:rPr>
              <a:t> of WP on admissions </a:t>
            </a:r>
            <a:r>
              <a:rPr lang="fr-FR" dirty="0" err="1">
                <a:latin typeface="+mj-lt"/>
              </a:rPr>
              <a:t>is</a:t>
            </a:r>
            <a:r>
              <a:rPr lang="fr-FR" dirty="0">
                <a:latin typeface="+mj-lt"/>
              </a:rPr>
              <a:t> to </a:t>
            </a:r>
            <a:r>
              <a:rPr lang="fr-FR" dirty="0" err="1">
                <a:latin typeface="+mj-lt"/>
              </a:rPr>
              <a:t>create</a:t>
            </a:r>
            <a:r>
              <a:rPr lang="fr-FR" dirty="0">
                <a:latin typeface="+mj-lt"/>
              </a:rPr>
              <a:t> a new </a:t>
            </a:r>
            <a:r>
              <a:rPr lang="fr-FR" dirty="0" err="1">
                <a:latin typeface="+mj-lt"/>
              </a:rPr>
              <a:t>bureaucracy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dedicated</a:t>
            </a:r>
            <a:r>
              <a:rPr lang="fr-FR" dirty="0">
                <a:latin typeface="+mj-lt"/>
              </a:rPr>
              <a:t> to the question of coordination.</a:t>
            </a:r>
          </a:p>
          <a:p>
            <a:pPr marL="0" indent="0">
              <a:buNone/>
            </a:pPr>
            <a:r>
              <a:rPr lang="fr-FR" dirty="0">
                <a:latin typeface="+mj-lt"/>
              </a:rPr>
              <a:t>  This new </a:t>
            </a:r>
            <a:r>
              <a:rPr lang="fr-FR" dirty="0" err="1">
                <a:latin typeface="+mj-lt"/>
              </a:rPr>
              <a:t>bureaucracy</a:t>
            </a:r>
            <a:r>
              <a:rPr lang="fr-FR" dirty="0">
                <a:latin typeface="+mj-lt"/>
              </a:rPr>
              <a:t> has </a:t>
            </a:r>
            <a:r>
              <a:rPr lang="fr-FR" b="1" dirty="0" err="1">
                <a:latin typeface="+mj-lt"/>
              </a:rPr>
              <a:t>two</a:t>
            </a:r>
            <a:r>
              <a:rPr lang="fr-FR" b="1" dirty="0">
                <a:latin typeface="+mj-lt"/>
              </a:rPr>
              <a:t> </a:t>
            </a:r>
            <a:r>
              <a:rPr lang="fr-FR" b="1" dirty="0" err="1">
                <a:latin typeface="+mj-lt"/>
              </a:rPr>
              <a:t>characteristics</a:t>
            </a:r>
            <a:r>
              <a:rPr lang="fr-FR" dirty="0">
                <a:latin typeface="+mj-lt"/>
              </a:rPr>
              <a:t>:</a:t>
            </a:r>
          </a:p>
          <a:p>
            <a:pPr marL="0" indent="0" algn="just">
              <a:buNone/>
            </a:pPr>
            <a:r>
              <a:rPr lang="fr-FR" dirty="0">
                <a:latin typeface="+mj-lt"/>
              </a:rPr>
              <a:t>-It </a:t>
            </a:r>
            <a:r>
              <a:rPr lang="fr-FR" dirty="0" err="1">
                <a:latin typeface="+mj-lt"/>
              </a:rPr>
              <a:t>is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embodied</a:t>
            </a:r>
            <a:r>
              <a:rPr lang="fr-FR" dirty="0">
                <a:latin typeface="+mj-lt"/>
              </a:rPr>
              <a:t> by </a:t>
            </a:r>
            <a:r>
              <a:rPr lang="fr-FR" b="1" dirty="0">
                <a:latin typeface="+mj-lt"/>
              </a:rPr>
              <a:t>new </a:t>
            </a:r>
            <a:r>
              <a:rPr lang="fr-FR" b="1" dirty="0" err="1">
                <a:latin typeface="+mj-lt"/>
              </a:rPr>
              <a:t>specialized</a:t>
            </a:r>
            <a:r>
              <a:rPr lang="fr-FR" b="1" dirty="0">
                <a:latin typeface="+mj-lt"/>
              </a:rPr>
              <a:t> staff </a:t>
            </a:r>
            <a:r>
              <a:rPr lang="fr-FR" b="1" dirty="0" err="1">
                <a:latin typeface="+mj-lt"/>
              </a:rPr>
              <a:t>with</a:t>
            </a:r>
            <a:r>
              <a:rPr lang="fr-FR" b="1" dirty="0">
                <a:latin typeface="+mj-lt"/>
              </a:rPr>
              <a:t> no </a:t>
            </a:r>
            <a:r>
              <a:rPr lang="fr-FR" b="1" dirty="0" err="1">
                <a:latin typeface="+mj-lt"/>
              </a:rPr>
              <a:t>academic</a:t>
            </a:r>
            <a:r>
              <a:rPr lang="fr-FR" b="1" dirty="0">
                <a:latin typeface="+mj-lt"/>
              </a:rPr>
              <a:t> </a:t>
            </a:r>
            <a:r>
              <a:rPr lang="fr-FR" b="1" dirty="0" err="1">
                <a:latin typeface="+mj-lt"/>
              </a:rPr>
              <a:t>legitimacy</a:t>
            </a:r>
            <a:r>
              <a:rPr lang="fr-FR" b="1" dirty="0">
                <a:latin typeface="+mj-lt"/>
              </a:rPr>
              <a:t> </a:t>
            </a:r>
            <a:r>
              <a:rPr lang="fr-FR" dirty="0">
                <a:latin typeface="+mj-lt"/>
              </a:rPr>
              <a:t>: the Access of </a:t>
            </a:r>
            <a:r>
              <a:rPr lang="fr-FR" dirty="0" err="1">
                <a:latin typeface="+mj-lt"/>
              </a:rPr>
              <a:t>Widening</a:t>
            </a:r>
            <a:r>
              <a:rPr lang="fr-FR" dirty="0">
                <a:latin typeface="+mj-lt"/>
              </a:rPr>
              <a:t> participation </a:t>
            </a:r>
            <a:r>
              <a:rPr lang="fr-FR" dirty="0" err="1">
                <a:latin typeface="+mj-lt"/>
              </a:rPr>
              <a:t>officers</a:t>
            </a:r>
            <a:r>
              <a:rPr lang="fr-FR" dirty="0">
                <a:latin typeface="+mj-lt"/>
              </a:rPr>
              <a:t>.</a:t>
            </a:r>
          </a:p>
          <a:p>
            <a:pPr marL="0" indent="0" algn="just">
              <a:buNone/>
            </a:pPr>
            <a:r>
              <a:rPr lang="fr-FR" dirty="0">
                <a:latin typeface="+mj-lt"/>
              </a:rPr>
              <a:t>-</a:t>
            </a:r>
            <a:r>
              <a:rPr lang="fr-FR" dirty="0" err="1">
                <a:latin typeface="+mj-lt"/>
              </a:rPr>
              <a:t>Their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work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creates</a:t>
            </a:r>
            <a:r>
              <a:rPr lang="fr-FR" dirty="0">
                <a:latin typeface="+mj-lt"/>
              </a:rPr>
              <a:t> a new </a:t>
            </a:r>
            <a:r>
              <a:rPr lang="fr-FR" dirty="0" err="1">
                <a:latin typeface="+mj-lt"/>
              </a:rPr>
              <a:t>space</a:t>
            </a:r>
            <a:r>
              <a:rPr lang="fr-FR" dirty="0">
                <a:latin typeface="+mj-lt"/>
              </a:rPr>
              <a:t> in the organisation of admissions, </a:t>
            </a:r>
            <a:r>
              <a:rPr lang="fr-FR" dirty="0" err="1">
                <a:latin typeface="+mj-lt"/>
              </a:rPr>
              <a:t>dedicated</a:t>
            </a:r>
            <a:r>
              <a:rPr lang="fr-FR" dirty="0">
                <a:latin typeface="+mj-lt"/>
              </a:rPr>
              <a:t> to </a:t>
            </a:r>
            <a:r>
              <a:rPr lang="fr-FR" b="1" dirty="0">
                <a:latin typeface="+mj-lt"/>
              </a:rPr>
              <a:t>the </a:t>
            </a:r>
            <a:r>
              <a:rPr lang="fr-FR" b="1" dirty="0" err="1">
                <a:latin typeface="+mj-lt"/>
              </a:rPr>
              <a:t>specific</a:t>
            </a:r>
            <a:r>
              <a:rPr lang="fr-FR" b="1" dirty="0">
                <a:latin typeface="+mj-lt"/>
              </a:rPr>
              <a:t> </a:t>
            </a:r>
            <a:r>
              <a:rPr lang="fr-FR" b="1" dirty="0" err="1">
                <a:latin typeface="+mj-lt"/>
              </a:rPr>
              <a:t>recruitment</a:t>
            </a:r>
            <a:r>
              <a:rPr lang="fr-FR" b="1" dirty="0">
                <a:latin typeface="+mj-lt"/>
              </a:rPr>
              <a:t> of </a:t>
            </a:r>
            <a:r>
              <a:rPr lang="fr-FR" b="1" dirty="0" err="1">
                <a:latin typeface="+mj-lt"/>
              </a:rPr>
              <a:t>working</a:t>
            </a:r>
            <a:r>
              <a:rPr lang="fr-FR" b="1" dirty="0">
                <a:latin typeface="+mj-lt"/>
              </a:rPr>
              <a:t>-class </a:t>
            </a:r>
            <a:r>
              <a:rPr lang="fr-FR" b="1" dirty="0" err="1">
                <a:latin typeface="+mj-lt"/>
              </a:rPr>
              <a:t>pupils</a:t>
            </a:r>
            <a:r>
              <a:rPr lang="fr-FR" b="1" dirty="0">
                <a:latin typeface="+mj-lt"/>
              </a:rPr>
              <a:t> </a:t>
            </a:r>
            <a:r>
              <a:rPr lang="fr-FR" b="1" dirty="0" err="1">
                <a:latin typeface="+mj-lt"/>
              </a:rPr>
              <a:t>with</a:t>
            </a:r>
            <a:r>
              <a:rPr lang="fr-FR" b="1" dirty="0">
                <a:latin typeface="+mj-lt"/>
              </a:rPr>
              <a:t> good </a:t>
            </a:r>
            <a:r>
              <a:rPr lang="fr-FR" dirty="0" err="1">
                <a:latin typeface="+mj-lt"/>
              </a:rPr>
              <a:t>academic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results</a:t>
            </a:r>
            <a:r>
              <a:rPr lang="fr-FR" dirty="0">
                <a:latin typeface="+mj-lt"/>
              </a:rPr>
              <a:t> (</a:t>
            </a:r>
            <a:r>
              <a:rPr lang="fr-FR" dirty="0" err="1">
                <a:latin typeface="+mj-lt"/>
              </a:rPr>
              <a:t>ie</a:t>
            </a:r>
            <a:r>
              <a:rPr lang="fr-FR" dirty="0">
                <a:latin typeface="+mj-lt"/>
              </a:rPr>
              <a:t> : « </a:t>
            </a:r>
            <a:r>
              <a:rPr lang="fr-FR" dirty="0" err="1">
                <a:latin typeface="+mj-lt"/>
              </a:rPr>
              <a:t>potential</a:t>
            </a:r>
            <a:r>
              <a:rPr lang="fr-FR" dirty="0">
                <a:latin typeface="+mj-lt"/>
              </a:rPr>
              <a:t> »). </a:t>
            </a:r>
            <a:endParaRPr lang="fr-FR" b="1" dirty="0">
              <a:latin typeface="+mj-lt"/>
            </a:endParaRPr>
          </a:p>
          <a:p>
            <a:pPr algn="just"/>
            <a:r>
              <a:rPr lang="fr-FR" dirty="0"/>
              <a:t>In </a:t>
            </a:r>
            <a:r>
              <a:rPr lang="fr-FR" dirty="0" err="1"/>
              <a:t>this</a:t>
            </a:r>
            <a:r>
              <a:rPr lang="fr-FR" dirty="0"/>
              <a:t> new </a:t>
            </a:r>
            <a:r>
              <a:rPr lang="fr-FR" dirty="0" err="1"/>
              <a:t>recruitment</a:t>
            </a:r>
            <a:r>
              <a:rPr lang="fr-FR" dirty="0"/>
              <a:t> </a:t>
            </a:r>
            <a:r>
              <a:rPr lang="fr-FR" dirty="0" err="1"/>
              <a:t>space</a:t>
            </a:r>
            <a:r>
              <a:rPr lang="fr-FR" dirty="0"/>
              <a:t>, staff </a:t>
            </a:r>
            <a:r>
              <a:rPr lang="fr-FR" dirty="0" err="1"/>
              <a:t>act</a:t>
            </a:r>
            <a:r>
              <a:rPr lang="fr-FR" dirty="0"/>
              <a:t> as </a:t>
            </a:r>
            <a:r>
              <a:rPr lang="fr-FR" dirty="0" err="1"/>
              <a:t>intermediaries</a:t>
            </a:r>
            <a:r>
              <a:rPr lang="fr-FR" dirty="0"/>
              <a:t> and </a:t>
            </a:r>
            <a:r>
              <a:rPr lang="fr-FR" dirty="0" err="1"/>
              <a:t>prescribers</a:t>
            </a:r>
            <a:r>
              <a:rPr lang="fr-FR" dirty="0"/>
              <a:t> of new </a:t>
            </a:r>
            <a:r>
              <a:rPr lang="fr-FR" dirty="0" err="1"/>
              <a:t>judgment</a:t>
            </a:r>
            <a:r>
              <a:rPr lang="fr-FR" dirty="0"/>
              <a:t> patterns in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university</a:t>
            </a:r>
            <a:r>
              <a:rPr lang="fr-FR" dirty="0"/>
              <a:t> </a:t>
            </a:r>
            <a:r>
              <a:rPr lang="fr-FR" dirty="0" err="1"/>
              <a:t>choice</a:t>
            </a:r>
            <a:r>
              <a:rPr lang="fr-FR" dirty="0"/>
              <a:t> (taste over </a:t>
            </a:r>
            <a:r>
              <a:rPr lang="fr-FR" dirty="0" err="1"/>
              <a:t>proximity</a:t>
            </a:r>
            <a:r>
              <a:rPr lang="fr-FR" dirty="0"/>
              <a:t>, etc.) for </a:t>
            </a:r>
            <a:r>
              <a:rPr lang="fr-FR" dirty="0" err="1"/>
              <a:t>pupils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deprived</a:t>
            </a:r>
            <a:r>
              <a:rPr lang="fr-FR" dirty="0"/>
              <a:t> backgrounds.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6302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>
                <a:latin typeface="+mn-lt"/>
              </a:rPr>
              <a:t>II</a:t>
            </a:r>
            <a:r>
              <a:rPr lang="fr-FR" sz="3600" b="1" dirty="0">
                <a:latin typeface="+mn-lt"/>
              </a:rPr>
              <a:t>. </a:t>
            </a:r>
            <a:r>
              <a:rPr lang="fr-FR" sz="3600" b="1" dirty="0" err="1">
                <a:latin typeface="+mn-lt"/>
              </a:rPr>
              <a:t>Channeling</a:t>
            </a:r>
            <a:r>
              <a:rPr lang="fr-FR" sz="3600" b="1" dirty="0">
                <a:latin typeface="+mn-lt"/>
              </a:rPr>
              <a:t> </a:t>
            </a:r>
            <a:r>
              <a:rPr lang="fr-FR" sz="3600" b="1" dirty="0" err="1">
                <a:latin typeface="+mn-lt"/>
              </a:rPr>
              <a:t>through</a:t>
            </a:r>
            <a:r>
              <a:rPr lang="fr-FR" sz="3600" b="1" dirty="0">
                <a:latin typeface="+mn-lt"/>
              </a:rPr>
              <a:t> </a:t>
            </a:r>
            <a:r>
              <a:rPr lang="fr-FR" sz="3600" b="1" dirty="0" err="1">
                <a:latin typeface="+mn-lt"/>
              </a:rPr>
              <a:t>symbols</a:t>
            </a:r>
            <a:r>
              <a:rPr lang="fr-FR" sz="3600" b="1" dirty="0">
                <a:latin typeface="+mn-lt"/>
              </a:rPr>
              <a:t> : management and social </a:t>
            </a:r>
            <a:r>
              <a:rPr lang="fr-FR" sz="3600" b="1" dirty="0" err="1">
                <a:latin typeface="+mn-lt"/>
              </a:rPr>
              <a:t>neutralization</a:t>
            </a:r>
            <a:r>
              <a:rPr lang="fr-FR" sz="3600" b="1" dirty="0">
                <a:latin typeface="+mn-lt"/>
              </a:rPr>
              <a:t> of an </a:t>
            </a:r>
            <a:r>
              <a:rPr lang="fr-FR" sz="3600" b="1" dirty="0" err="1">
                <a:latin typeface="+mn-lt"/>
              </a:rPr>
              <a:t>exceptional</a:t>
            </a:r>
            <a:r>
              <a:rPr lang="fr-FR" sz="3600" b="1" dirty="0">
                <a:latin typeface="+mn-lt"/>
              </a:rPr>
              <a:t> </a:t>
            </a:r>
            <a:r>
              <a:rPr lang="fr-FR" sz="3600" b="1" dirty="0" err="1">
                <a:latin typeface="+mn-lt"/>
              </a:rPr>
              <a:t>environment</a:t>
            </a:r>
            <a:endParaRPr lang="fr-FR" sz="3600" b="1" dirty="0">
              <a:latin typeface="+mn-lt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endParaRPr lang="fr-FR" dirty="0">
              <a:latin typeface="+mj-lt"/>
            </a:endParaRPr>
          </a:p>
          <a:p>
            <a:pPr algn="just"/>
            <a:r>
              <a:rPr lang="fr-FR" dirty="0" err="1">
                <a:latin typeface="+mj-lt"/>
              </a:rPr>
              <a:t>Studies</a:t>
            </a:r>
            <a:r>
              <a:rPr lang="fr-FR" dirty="0">
                <a:latin typeface="+mj-lt"/>
              </a:rPr>
              <a:t> on </a:t>
            </a:r>
            <a:r>
              <a:rPr lang="fr-FR" dirty="0" err="1">
                <a:latin typeface="+mj-lt"/>
              </a:rPr>
              <a:t>channelling</a:t>
            </a:r>
            <a:r>
              <a:rPr lang="fr-FR" dirty="0">
                <a:latin typeface="+mj-lt"/>
              </a:rPr>
              <a:t> focus on the </a:t>
            </a:r>
            <a:r>
              <a:rPr lang="fr-FR" dirty="0" err="1">
                <a:latin typeface="+mj-lt"/>
              </a:rPr>
              <a:t>material</a:t>
            </a:r>
            <a:r>
              <a:rPr lang="fr-FR" dirty="0">
                <a:latin typeface="+mj-lt"/>
              </a:rPr>
              <a:t> and </a:t>
            </a:r>
            <a:r>
              <a:rPr lang="fr-FR" dirty="0" err="1">
                <a:latin typeface="+mj-lt"/>
              </a:rPr>
              <a:t>symbolic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environment</a:t>
            </a:r>
            <a:r>
              <a:rPr lang="fr-FR" dirty="0">
                <a:latin typeface="+mj-lt"/>
              </a:rPr>
              <a:t> of </a:t>
            </a:r>
            <a:r>
              <a:rPr lang="fr-FR" dirty="0" err="1">
                <a:latin typeface="+mj-lt"/>
              </a:rPr>
              <a:t>economic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markets</a:t>
            </a:r>
            <a:r>
              <a:rPr lang="fr-FR" dirty="0">
                <a:latin typeface="+mj-lt"/>
              </a:rPr>
              <a:t>. This </a:t>
            </a:r>
            <a:r>
              <a:rPr lang="fr-FR" dirty="0" err="1">
                <a:latin typeface="+mj-lt"/>
              </a:rPr>
              <a:t>interest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also</a:t>
            </a:r>
            <a:r>
              <a:rPr lang="fr-FR" dirty="0">
                <a:latin typeface="+mj-lt"/>
              </a:rPr>
              <a:t> highlights the nature of </a:t>
            </a:r>
            <a:r>
              <a:rPr lang="fr-FR" dirty="0" err="1">
                <a:latin typeface="+mj-lt"/>
              </a:rPr>
              <a:t>outreach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schemes</a:t>
            </a:r>
            <a:r>
              <a:rPr lang="fr-FR" dirty="0">
                <a:latin typeface="+mj-lt"/>
              </a:rPr>
              <a:t>.</a:t>
            </a:r>
          </a:p>
          <a:p>
            <a:pPr marL="0" indent="0" algn="just">
              <a:buNone/>
            </a:pPr>
            <a:endParaRPr lang="fr-FR" b="1" dirty="0">
              <a:latin typeface="+mj-lt"/>
            </a:endParaRPr>
          </a:p>
          <a:p>
            <a:pPr marL="0" indent="0" algn="just">
              <a:buNone/>
            </a:pPr>
            <a:r>
              <a:rPr lang="fr-FR" sz="2400" dirty="0">
                <a:latin typeface="+mj-lt"/>
              </a:rPr>
              <a:t>-It </a:t>
            </a:r>
            <a:r>
              <a:rPr lang="fr-FR" sz="2400" dirty="0" err="1">
                <a:latin typeface="+mj-lt"/>
              </a:rPr>
              <a:t>is</a:t>
            </a:r>
            <a:r>
              <a:rPr lang="fr-FR" sz="2400" dirty="0">
                <a:latin typeface="+mj-lt"/>
              </a:rPr>
              <a:t> </a:t>
            </a:r>
            <a:r>
              <a:rPr lang="fr-FR" sz="2400" dirty="0" err="1">
                <a:latin typeface="+mj-lt"/>
              </a:rPr>
              <a:t>based</a:t>
            </a:r>
            <a:r>
              <a:rPr lang="fr-FR" sz="2400" dirty="0">
                <a:latin typeface="+mj-lt"/>
              </a:rPr>
              <a:t> on a </a:t>
            </a:r>
            <a:r>
              <a:rPr lang="fr-FR" sz="2400" b="1" dirty="0" err="1">
                <a:latin typeface="+mj-lt"/>
              </a:rPr>
              <a:t>socialization</a:t>
            </a:r>
            <a:r>
              <a:rPr lang="fr-FR" sz="2400" b="1" dirty="0">
                <a:latin typeface="+mj-lt"/>
              </a:rPr>
              <a:t> to the distinctive traits of Oxford </a:t>
            </a:r>
            <a:r>
              <a:rPr lang="fr-FR" sz="2400" b="1" dirty="0" err="1">
                <a:latin typeface="+mj-lt"/>
              </a:rPr>
              <a:t>University’s</a:t>
            </a:r>
            <a:r>
              <a:rPr lang="fr-FR" sz="2400" b="1" dirty="0">
                <a:latin typeface="+mj-lt"/>
              </a:rPr>
              <a:t> </a:t>
            </a:r>
            <a:r>
              <a:rPr lang="fr-FR" sz="2400" dirty="0" err="1">
                <a:latin typeface="+mj-lt"/>
              </a:rPr>
              <a:t>paedagogic</a:t>
            </a:r>
            <a:r>
              <a:rPr lang="fr-FR" sz="2400" dirty="0">
                <a:latin typeface="+mj-lt"/>
              </a:rPr>
              <a:t> and </a:t>
            </a:r>
            <a:r>
              <a:rPr lang="fr-FR" sz="2400" dirty="0" err="1">
                <a:latin typeface="+mj-lt"/>
              </a:rPr>
              <a:t>material</a:t>
            </a:r>
            <a:r>
              <a:rPr lang="fr-FR" sz="2400" dirty="0">
                <a:latin typeface="+mj-lt"/>
              </a:rPr>
              <a:t> </a:t>
            </a:r>
            <a:r>
              <a:rPr lang="fr-FR" sz="2400" dirty="0" err="1">
                <a:latin typeface="+mj-lt"/>
              </a:rPr>
              <a:t>offer</a:t>
            </a:r>
            <a:r>
              <a:rPr lang="fr-FR" sz="2400" dirty="0">
                <a:latin typeface="+mj-lt"/>
              </a:rPr>
              <a:t> (</a:t>
            </a:r>
            <a:r>
              <a:rPr lang="fr-FR" sz="2400" dirty="0" err="1">
                <a:latin typeface="+mj-lt"/>
              </a:rPr>
              <a:t>subjects</a:t>
            </a:r>
            <a:r>
              <a:rPr lang="fr-FR" sz="2400" dirty="0">
                <a:latin typeface="+mj-lt"/>
              </a:rPr>
              <a:t>, </a:t>
            </a:r>
            <a:r>
              <a:rPr lang="fr-FR" sz="2400" dirty="0" err="1">
                <a:latin typeface="+mj-lt"/>
              </a:rPr>
              <a:t>libraries</a:t>
            </a:r>
            <a:r>
              <a:rPr lang="fr-FR" sz="2400" dirty="0">
                <a:latin typeface="+mj-lt"/>
              </a:rPr>
              <a:t>, </a:t>
            </a:r>
            <a:r>
              <a:rPr lang="fr-FR" sz="2400" dirty="0" err="1">
                <a:latin typeface="+mj-lt"/>
              </a:rPr>
              <a:t>student</a:t>
            </a:r>
            <a:r>
              <a:rPr lang="fr-FR" sz="2400" dirty="0">
                <a:latin typeface="+mj-lt"/>
              </a:rPr>
              <a:t> </a:t>
            </a:r>
            <a:r>
              <a:rPr lang="fr-FR" sz="2400" dirty="0" err="1">
                <a:latin typeface="+mj-lt"/>
              </a:rPr>
              <a:t>societies</a:t>
            </a:r>
            <a:r>
              <a:rPr lang="fr-FR" sz="2400" dirty="0">
                <a:latin typeface="+mj-lt"/>
              </a:rPr>
              <a:t>, etc.)</a:t>
            </a:r>
          </a:p>
          <a:p>
            <a:pPr marL="0" indent="0" algn="just">
              <a:buNone/>
            </a:pPr>
            <a:r>
              <a:rPr lang="fr-FR" sz="2400" dirty="0">
                <a:latin typeface="+mj-lt"/>
              </a:rPr>
              <a:t>-It </a:t>
            </a:r>
            <a:r>
              <a:rPr lang="fr-FR" sz="2400" dirty="0" err="1">
                <a:latin typeface="+mj-lt"/>
              </a:rPr>
              <a:t>is</a:t>
            </a:r>
            <a:r>
              <a:rPr lang="fr-FR" sz="2400" dirty="0">
                <a:latin typeface="+mj-lt"/>
              </a:rPr>
              <a:t> </a:t>
            </a:r>
            <a:r>
              <a:rPr lang="fr-FR" sz="2400" dirty="0" err="1">
                <a:latin typeface="+mj-lt"/>
              </a:rPr>
              <a:t>based</a:t>
            </a:r>
            <a:r>
              <a:rPr lang="fr-FR" sz="2400" dirty="0">
                <a:latin typeface="+mj-lt"/>
              </a:rPr>
              <a:t> on the </a:t>
            </a:r>
            <a:r>
              <a:rPr lang="fr-FR" sz="2400" b="1" dirty="0">
                <a:latin typeface="+mj-lt"/>
              </a:rPr>
              <a:t>social </a:t>
            </a:r>
            <a:r>
              <a:rPr lang="fr-FR" sz="2400" b="1" dirty="0" err="1">
                <a:latin typeface="+mj-lt"/>
              </a:rPr>
              <a:t>neutralizing</a:t>
            </a:r>
            <a:r>
              <a:rPr lang="fr-FR" sz="2400" b="1" dirty="0">
                <a:latin typeface="+mj-lt"/>
              </a:rPr>
              <a:t> of </a:t>
            </a:r>
            <a:r>
              <a:rPr lang="fr-FR" sz="2400" b="1" dirty="0" err="1">
                <a:latin typeface="+mj-lt"/>
              </a:rPr>
              <a:t>spaces</a:t>
            </a:r>
            <a:r>
              <a:rPr lang="fr-FR" sz="2400" b="1" dirty="0">
                <a:latin typeface="+mj-lt"/>
              </a:rPr>
              <a:t> and practices </a:t>
            </a:r>
            <a:r>
              <a:rPr lang="fr-FR" sz="2400" dirty="0" err="1">
                <a:latin typeface="+mj-lt"/>
              </a:rPr>
              <a:t>associated</a:t>
            </a:r>
            <a:r>
              <a:rPr lang="fr-FR" sz="2400" dirty="0">
                <a:latin typeface="+mj-lt"/>
              </a:rPr>
              <a:t> </a:t>
            </a:r>
            <a:r>
              <a:rPr lang="fr-FR" sz="2400" dirty="0" err="1">
                <a:latin typeface="+mj-lt"/>
              </a:rPr>
              <a:t>with</a:t>
            </a:r>
            <a:r>
              <a:rPr lang="fr-FR" sz="2400" dirty="0">
                <a:latin typeface="+mj-lt"/>
              </a:rPr>
              <a:t> British </a:t>
            </a:r>
            <a:r>
              <a:rPr lang="fr-FR" sz="2400" dirty="0" err="1">
                <a:latin typeface="+mj-lt"/>
              </a:rPr>
              <a:t>elites</a:t>
            </a:r>
            <a:r>
              <a:rPr lang="fr-FR" sz="2400" dirty="0">
                <a:latin typeface="+mj-lt"/>
              </a:rPr>
              <a:t> (</a:t>
            </a:r>
            <a:r>
              <a:rPr lang="fr-FR" sz="2400" dirty="0" err="1">
                <a:latin typeface="+mj-lt"/>
              </a:rPr>
              <a:t>chapels</a:t>
            </a:r>
            <a:r>
              <a:rPr lang="fr-FR" sz="2400" dirty="0">
                <a:latin typeface="+mj-lt"/>
              </a:rPr>
              <a:t>, </a:t>
            </a:r>
            <a:r>
              <a:rPr lang="fr-FR" sz="2400" dirty="0" err="1">
                <a:latin typeface="+mj-lt"/>
              </a:rPr>
              <a:t>gothic</a:t>
            </a:r>
            <a:r>
              <a:rPr lang="fr-FR" sz="2400" dirty="0">
                <a:latin typeface="+mj-lt"/>
              </a:rPr>
              <a:t> architecture, </a:t>
            </a:r>
            <a:r>
              <a:rPr lang="fr-FR" sz="2400" dirty="0" err="1">
                <a:latin typeface="+mj-lt"/>
              </a:rPr>
              <a:t>ref</a:t>
            </a:r>
            <a:r>
              <a:rPr lang="fr-FR" sz="2400" dirty="0">
                <a:latin typeface="+mj-lt"/>
              </a:rPr>
              <a:t> to </a:t>
            </a:r>
            <a:r>
              <a:rPr lang="fr-FR" sz="2400" dirty="0" err="1">
                <a:latin typeface="+mj-lt"/>
              </a:rPr>
              <a:t>monarchy</a:t>
            </a:r>
            <a:r>
              <a:rPr lang="fr-FR" sz="2400" dirty="0">
                <a:latin typeface="+mj-lt"/>
              </a:rPr>
              <a:t>, </a:t>
            </a:r>
            <a:r>
              <a:rPr lang="fr-FR" sz="2400" dirty="0" err="1">
                <a:latin typeface="+mj-lt"/>
              </a:rPr>
              <a:t>etc</a:t>
            </a:r>
            <a:r>
              <a:rPr lang="fr-FR" sz="2400" dirty="0">
                <a:latin typeface="+mj-lt"/>
              </a:rPr>
              <a:t>).</a:t>
            </a:r>
          </a:p>
          <a:p>
            <a:pPr marL="0" indent="0" algn="just">
              <a:buNone/>
            </a:pPr>
            <a:r>
              <a:rPr lang="fr-FR" sz="2400" dirty="0">
                <a:latin typeface="+mj-lt"/>
              </a:rPr>
              <a:t>-This </a:t>
            </a:r>
            <a:r>
              <a:rPr lang="fr-FR" sz="2400" dirty="0" err="1">
                <a:latin typeface="+mj-lt"/>
              </a:rPr>
              <a:t>is</a:t>
            </a:r>
            <a:r>
              <a:rPr lang="fr-FR" sz="2400" dirty="0">
                <a:latin typeface="+mj-lt"/>
              </a:rPr>
              <a:t> </a:t>
            </a:r>
            <a:r>
              <a:rPr lang="fr-FR" sz="2400" dirty="0" err="1">
                <a:latin typeface="+mj-lt"/>
              </a:rPr>
              <a:t>done</a:t>
            </a:r>
            <a:r>
              <a:rPr lang="fr-FR" sz="2400" dirty="0">
                <a:latin typeface="+mj-lt"/>
              </a:rPr>
              <a:t> </a:t>
            </a:r>
            <a:r>
              <a:rPr lang="fr-FR" sz="2400" dirty="0" err="1">
                <a:latin typeface="+mj-lt"/>
              </a:rPr>
              <a:t>thanks</a:t>
            </a:r>
            <a:r>
              <a:rPr lang="fr-FR" sz="2400" dirty="0">
                <a:latin typeface="+mj-lt"/>
              </a:rPr>
              <a:t> to </a:t>
            </a:r>
            <a:r>
              <a:rPr lang="fr-FR" sz="2400" dirty="0" err="1">
                <a:latin typeface="+mj-lt"/>
              </a:rPr>
              <a:t>references</a:t>
            </a:r>
            <a:r>
              <a:rPr lang="fr-FR" sz="2400" dirty="0">
                <a:latin typeface="+mj-lt"/>
              </a:rPr>
              <a:t> </a:t>
            </a:r>
            <a:r>
              <a:rPr lang="fr-FR" sz="2400" dirty="0" err="1">
                <a:latin typeface="+mj-lt"/>
              </a:rPr>
              <a:t>taken</a:t>
            </a:r>
            <a:r>
              <a:rPr lang="fr-FR" sz="2400" dirty="0">
                <a:latin typeface="+mj-lt"/>
              </a:rPr>
              <a:t> </a:t>
            </a:r>
            <a:r>
              <a:rPr lang="fr-FR" sz="2400" dirty="0" err="1">
                <a:latin typeface="+mj-lt"/>
              </a:rPr>
              <a:t>from</a:t>
            </a:r>
            <a:r>
              <a:rPr lang="fr-FR" sz="2400" dirty="0">
                <a:latin typeface="+mj-lt"/>
              </a:rPr>
              <a:t> </a:t>
            </a:r>
            <a:r>
              <a:rPr lang="fr-FR" sz="2400" dirty="0" err="1">
                <a:latin typeface="+mj-lt"/>
              </a:rPr>
              <a:t>popular</a:t>
            </a:r>
            <a:r>
              <a:rPr lang="fr-FR" sz="2400" dirty="0">
                <a:latin typeface="+mj-lt"/>
              </a:rPr>
              <a:t> culture (Harry Potter, etc.) </a:t>
            </a:r>
            <a:r>
              <a:rPr lang="fr-FR" sz="2400" dirty="0" err="1">
                <a:latin typeface="+mj-lt"/>
              </a:rPr>
              <a:t>rather</a:t>
            </a:r>
            <a:r>
              <a:rPr lang="fr-FR" sz="2400" dirty="0">
                <a:latin typeface="+mj-lt"/>
              </a:rPr>
              <a:t> </a:t>
            </a:r>
            <a:r>
              <a:rPr lang="fr-FR" sz="2400" dirty="0" err="1">
                <a:latin typeface="+mj-lt"/>
              </a:rPr>
              <a:t>than</a:t>
            </a:r>
            <a:r>
              <a:rPr lang="fr-FR" sz="2400" dirty="0">
                <a:latin typeface="+mj-lt"/>
              </a:rPr>
              <a:t> </a:t>
            </a:r>
            <a:r>
              <a:rPr lang="fr-FR" sz="2400" dirty="0" err="1">
                <a:latin typeface="+mj-lt"/>
              </a:rPr>
              <a:t>popular</a:t>
            </a:r>
            <a:r>
              <a:rPr lang="fr-FR" sz="2400" dirty="0">
                <a:latin typeface="+mj-lt"/>
              </a:rPr>
              <a:t> culture.</a:t>
            </a:r>
          </a:p>
          <a:p>
            <a:pPr marL="0" indent="0" algn="just">
              <a:buNone/>
            </a:pPr>
            <a:endParaRPr lang="fr-FR" sz="2400" dirty="0">
              <a:latin typeface="+mj-lt"/>
            </a:endParaRPr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DBEB9B85-611A-4E1F-9193-6C6D2D6F40A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230" y="2092960"/>
            <a:ext cx="5646991" cy="3749040"/>
          </a:xfrm>
        </p:spPr>
      </p:pic>
    </p:spTree>
    <p:extLst>
      <p:ext uri="{BB962C8B-B14F-4D97-AF65-F5344CB8AC3E}">
        <p14:creationId xmlns:p14="http://schemas.microsoft.com/office/powerpoint/2010/main" val="4084456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1399"/>
          </a:xfrm>
        </p:spPr>
        <p:txBody>
          <a:bodyPr>
            <a:normAutofit/>
          </a:bodyPr>
          <a:lstStyle/>
          <a:p>
            <a:r>
              <a:rPr lang="fr-FR" sz="4000" b="1" dirty="0">
                <a:latin typeface="+mn-lt"/>
              </a:rPr>
              <a:t>III. The </a:t>
            </a:r>
            <a:r>
              <a:rPr lang="fr-FR" sz="4000" b="1" dirty="0" err="1">
                <a:latin typeface="+mn-lt"/>
              </a:rPr>
              <a:t>limits</a:t>
            </a:r>
            <a:r>
              <a:rPr lang="fr-FR" sz="4000" b="1" dirty="0">
                <a:latin typeface="+mn-lt"/>
              </a:rPr>
              <a:t> of </a:t>
            </a:r>
            <a:r>
              <a:rPr lang="fr-FR" sz="4000" b="1" dirty="0" err="1">
                <a:latin typeface="+mn-lt"/>
              </a:rPr>
              <a:t>channeling</a:t>
            </a:r>
            <a:r>
              <a:rPr lang="fr-FR" sz="4000" b="1" dirty="0">
                <a:latin typeface="+mn-lt"/>
              </a:rPr>
              <a:t>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838200" y="1545465"/>
            <a:ext cx="10515600" cy="463149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r-FR" dirty="0">
                <a:latin typeface="+mj-lt"/>
              </a:rPr>
              <a:t>Channeling main </a:t>
            </a:r>
            <a:r>
              <a:rPr lang="fr-FR" dirty="0" err="1">
                <a:latin typeface="+mj-lt"/>
              </a:rPr>
              <a:t>limit</a:t>
            </a:r>
            <a:r>
              <a:rPr lang="fr-FR" dirty="0">
                <a:latin typeface="+mj-lt"/>
              </a:rPr>
              <a:t> lies the </a:t>
            </a:r>
            <a:r>
              <a:rPr lang="fr-FR" dirty="0" err="1">
                <a:latin typeface="+mj-lt"/>
              </a:rPr>
              <a:t>lack</a:t>
            </a:r>
            <a:r>
              <a:rPr lang="fr-FR" dirty="0">
                <a:latin typeface="+mj-lt"/>
              </a:rPr>
              <a:t> of moral and </a:t>
            </a:r>
            <a:r>
              <a:rPr lang="fr-FR" dirty="0" err="1">
                <a:latin typeface="+mj-lt"/>
              </a:rPr>
              <a:t>material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constraint</a:t>
            </a:r>
            <a:r>
              <a:rPr lang="fr-FR" dirty="0">
                <a:latin typeface="+mj-lt"/>
              </a:rPr>
              <a:t> over the </a:t>
            </a:r>
            <a:r>
              <a:rPr lang="fr-FR" dirty="0" err="1">
                <a:latin typeface="+mj-lt"/>
              </a:rPr>
              <a:t>relationships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between</a:t>
            </a:r>
            <a:r>
              <a:rPr lang="fr-FR" dirty="0">
                <a:latin typeface="+mj-lt"/>
              </a:rPr>
              <a:t> the institution and </a:t>
            </a:r>
            <a:r>
              <a:rPr lang="fr-FR" dirty="0" err="1">
                <a:latin typeface="+mj-lt"/>
              </a:rPr>
              <a:t>its</a:t>
            </a:r>
            <a:r>
              <a:rPr lang="fr-FR" dirty="0">
                <a:latin typeface="+mj-lt"/>
              </a:rPr>
              <a:t> new </a:t>
            </a:r>
            <a:r>
              <a:rPr lang="fr-FR" dirty="0" err="1">
                <a:latin typeface="+mj-lt"/>
              </a:rPr>
              <a:t>users</a:t>
            </a:r>
            <a:r>
              <a:rPr lang="fr-FR" dirty="0">
                <a:latin typeface="+mj-lt"/>
              </a:rPr>
              <a:t>.  </a:t>
            </a:r>
          </a:p>
          <a:p>
            <a:pPr algn="just"/>
            <a:endParaRPr lang="fr-FR" dirty="0">
              <a:latin typeface="+mj-lt"/>
            </a:endParaRPr>
          </a:p>
          <a:p>
            <a:pPr algn="just"/>
            <a:r>
              <a:rPr lang="fr-FR" b="1" dirty="0" err="1">
                <a:latin typeface="+mj-lt"/>
              </a:rPr>
              <a:t>Besides</a:t>
            </a:r>
            <a:r>
              <a:rPr lang="fr-FR" b="1" dirty="0">
                <a:latin typeface="+mj-lt"/>
              </a:rPr>
              <a:t>, Elite </a:t>
            </a:r>
            <a:r>
              <a:rPr lang="fr-FR" b="1" dirty="0" err="1">
                <a:latin typeface="+mj-lt"/>
              </a:rPr>
              <a:t>reputation</a:t>
            </a:r>
            <a:r>
              <a:rPr lang="fr-FR" b="1" dirty="0">
                <a:latin typeface="+mj-lt"/>
              </a:rPr>
              <a:t> </a:t>
            </a:r>
            <a:r>
              <a:rPr lang="fr-FR" b="1" dirty="0" err="1">
                <a:latin typeface="+mj-lt"/>
              </a:rPr>
              <a:t>does</a:t>
            </a:r>
            <a:r>
              <a:rPr lang="fr-FR" b="1" dirty="0">
                <a:latin typeface="+mj-lt"/>
              </a:rPr>
              <a:t> not </a:t>
            </a:r>
            <a:r>
              <a:rPr lang="fr-FR" b="1" dirty="0" err="1">
                <a:latin typeface="+mj-lt"/>
              </a:rPr>
              <a:t>work</a:t>
            </a:r>
            <a:r>
              <a:rPr lang="fr-FR" b="1" dirty="0">
                <a:latin typeface="+mj-lt"/>
              </a:rPr>
              <a:t> as a </a:t>
            </a:r>
            <a:r>
              <a:rPr lang="fr-FR" b="1" dirty="0" err="1">
                <a:latin typeface="+mj-lt"/>
              </a:rPr>
              <a:t>strong</a:t>
            </a:r>
            <a:r>
              <a:rPr lang="fr-FR" b="1" dirty="0">
                <a:latin typeface="+mj-lt"/>
              </a:rPr>
              <a:t> </a:t>
            </a:r>
            <a:r>
              <a:rPr lang="fr-FR" b="1" dirty="0" err="1">
                <a:latin typeface="+mj-lt"/>
              </a:rPr>
              <a:t>incentive</a:t>
            </a:r>
            <a:r>
              <a:rPr lang="fr-FR" b="1" dirty="0">
                <a:latin typeface="+mj-lt"/>
              </a:rPr>
              <a:t> for </a:t>
            </a:r>
            <a:r>
              <a:rPr lang="fr-FR" b="1" dirty="0" err="1">
                <a:latin typeface="+mj-lt"/>
              </a:rPr>
              <a:t>secondary</a:t>
            </a:r>
            <a:r>
              <a:rPr lang="fr-FR" b="1" dirty="0">
                <a:latin typeface="+mj-lt"/>
              </a:rPr>
              <a:t> </a:t>
            </a:r>
            <a:r>
              <a:rPr lang="fr-FR" b="1" dirty="0" err="1">
                <a:latin typeface="+mj-lt"/>
              </a:rPr>
              <a:t>teachers</a:t>
            </a:r>
            <a:r>
              <a:rPr lang="fr-FR" b="1" dirty="0">
                <a:latin typeface="+mj-lt"/>
              </a:rPr>
              <a:t>, </a:t>
            </a:r>
            <a:r>
              <a:rPr lang="fr-FR" b="1" dirty="0" err="1">
                <a:latin typeface="+mj-lt"/>
              </a:rPr>
              <a:t>who</a:t>
            </a:r>
            <a:r>
              <a:rPr lang="fr-FR" b="1" dirty="0">
                <a:latin typeface="+mj-lt"/>
              </a:rPr>
              <a:t> </a:t>
            </a:r>
            <a:r>
              <a:rPr lang="fr-FR" b="1" dirty="0" err="1">
                <a:latin typeface="+mj-lt"/>
              </a:rPr>
              <a:t>could</a:t>
            </a:r>
            <a:r>
              <a:rPr lang="fr-FR" b="1" dirty="0">
                <a:latin typeface="+mj-lt"/>
              </a:rPr>
              <a:t> </a:t>
            </a:r>
            <a:r>
              <a:rPr lang="fr-FR" b="1" dirty="0" err="1">
                <a:latin typeface="+mj-lt"/>
              </a:rPr>
              <a:t>choose</a:t>
            </a:r>
            <a:r>
              <a:rPr lang="fr-FR" b="1" dirty="0">
                <a:latin typeface="+mj-lt"/>
              </a:rPr>
              <a:t> to </a:t>
            </a:r>
            <a:r>
              <a:rPr lang="fr-FR" b="1" dirty="0" err="1">
                <a:latin typeface="+mj-lt"/>
              </a:rPr>
              <a:t>leave</a:t>
            </a:r>
            <a:r>
              <a:rPr lang="fr-FR" b="1" dirty="0">
                <a:latin typeface="+mj-lt"/>
              </a:rPr>
              <a:t> the </a:t>
            </a:r>
            <a:r>
              <a:rPr lang="fr-FR" b="1" dirty="0" err="1">
                <a:latin typeface="+mj-lt"/>
              </a:rPr>
              <a:t>scheme</a:t>
            </a:r>
            <a:r>
              <a:rPr lang="fr-FR" b="1" dirty="0">
                <a:latin typeface="+mj-lt"/>
              </a:rPr>
              <a:t> at </a:t>
            </a:r>
            <a:r>
              <a:rPr lang="fr-FR" b="1" dirty="0" err="1">
                <a:latin typeface="+mj-lt"/>
              </a:rPr>
              <a:t>any</a:t>
            </a:r>
            <a:r>
              <a:rPr lang="fr-FR" b="1" dirty="0">
                <a:latin typeface="+mj-lt"/>
              </a:rPr>
              <a:t> time.</a:t>
            </a:r>
          </a:p>
          <a:p>
            <a:pPr marL="0" indent="0" algn="just">
              <a:buNone/>
            </a:pPr>
            <a:endParaRPr lang="fr-FR" dirty="0">
              <a:latin typeface="+mj-lt"/>
            </a:endParaRPr>
          </a:p>
          <a:p>
            <a:pPr algn="just"/>
            <a:r>
              <a:rPr lang="fr-FR" dirty="0" err="1">
                <a:latin typeface="+mj-lt"/>
              </a:rPr>
              <a:t>Unlike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Trompette’s</a:t>
            </a:r>
            <a:r>
              <a:rPr lang="fr-FR" dirty="0">
                <a:latin typeface="+mj-lt"/>
              </a:rPr>
              <a:t> model, </a:t>
            </a:r>
            <a:r>
              <a:rPr lang="fr-FR" dirty="0" err="1">
                <a:latin typeface="+mj-lt"/>
              </a:rPr>
              <a:t>they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don’t</a:t>
            </a:r>
            <a:r>
              <a:rPr lang="fr-FR" dirty="0">
                <a:latin typeface="+mj-lt"/>
              </a:rPr>
              <a:t> help </a:t>
            </a:r>
            <a:r>
              <a:rPr lang="fr-FR" dirty="0" err="1">
                <a:latin typeface="+mj-lt"/>
              </a:rPr>
              <a:t>create</a:t>
            </a:r>
            <a:r>
              <a:rPr lang="fr-FR" dirty="0">
                <a:latin typeface="+mj-lt"/>
              </a:rPr>
              <a:t> a spatial and </a:t>
            </a:r>
            <a:r>
              <a:rPr lang="fr-FR" dirty="0" err="1">
                <a:latin typeface="+mj-lt"/>
              </a:rPr>
              <a:t>symbolic</a:t>
            </a:r>
            <a:r>
              <a:rPr lang="fr-FR" dirty="0">
                <a:latin typeface="+mj-lt"/>
              </a:rPr>
              <a:t> continuum on the « </a:t>
            </a:r>
            <a:r>
              <a:rPr lang="fr-FR" dirty="0" err="1">
                <a:latin typeface="+mj-lt"/>
              </a:rPr>
              <a:t>channeling</a:t>
            </a:r>
            <a:r>
              <a:rPr lang="fr-FR" dirty="0">
                <a:latin typeface="+mj-lt"/>
              </a:rPr>
              <a:t> » </a:t>
            </a:r>
            <a:r>
              <a:rPr lang="fr-FR" dirty="0" err="1">
                <a:latin typeface="+mj-lt"/>
              </a:rPr>
              <a:t>process</a:t>
            </a:r>
            <a:r>
              <a:rPr lang="fr-FR" dirty="0">
                <a:latin typeface="+mj-lt"/>
              </a:rPr>
              <a:t>.</a:t>
            </a:r>
          </a:p>
          <a:p>
            <a:pPr marL="0" indent="0" algn="just">
              <a:buNone/>
            </a:pPr>
            <a:endParaRPr lang="fr-FR" dirty="0">
              <a:latin typeface="+mj-lt"/>
            </a:endParaRPr>
          </a:p>
          <a:p>
            <a:pPr algn="just"/>
            <a:r>
              <a:rPr lang="fr-FR" dirty="0">
                <a:latin typeface="+mj-lt"/>
              </a:rPr>
              <a:t> </a:t>
            </a:r>
            <a:r>
              <a:rPr lang="fr-FR" b="1" dirty="0">
                <a:latin typeface="+mj-lt"/>
              </a:rPr>
              <a:t>Staff are </a:t>
            </a:r>
            <a:r>
              <a:rPr lang="fr-FR" b="1" dirty="0" err="1">
                <a:latin typeface="+mj-lt"/>
              </a:rPr>
              <a:t>encouraged</a:t>
            </a:r>
            <a:r>
              <a:rPr lang="fr-FR" b="1" dirty="0">
                <a:latin typeface="+mj-lt"/>
              </a:rPr>
              <a:t> to stage </a:t>
            </a:r>
            <a:r>
              <a:rPr lang="fr-FR" b="1" dirty="0" err="1">
                <a:latin typeface="+mj-lt"/>
              </a:rPr>
              <a:t>their</a:t>
            </a:r>
            <a:r>
              <a:rPr lang="fr-FR" b="1" dirty="0">
                <a:latin typeface="+mj-lt"/>
              </a:rPr>
              <a:t> </a:t>
            </a:r>
            <a:r>
              <a:rPr lang="fr-FR" b="1" dirty="0" err="1">
                <a:latin typeface="+mj-lt"/>
              </a:rPr>
              <a:t>own</a:t>
            </a:r>
            <a:r>
              <a:rPr lang="fr-FR" b="1" dirty="0">
                <a:latin typeface="+mj-lt"/>
              </a:rPr>
              <a:t> social and </a:t>
            </a:r>
            <a:r>
              <a:rPr lang="fr-FR" b="1" dirty="0" err="1">
                <a:latin typeface="+mj-lt"/>
              </a:rPr>
              <a:t>academic</a:t>
            </a:r>
            <a:r>
              <a:rPr lang="fr-FR" b="1" dirty="0">
                <a:latin typeface="+mj-lt"/>
              </a:rPr>
              <a:t> </a:t>
            </a:r>
            <a:r>
              <a:rPr lang="fr-FR" b="1" dirty="0" err="1">
                <a:latin typeface="+mj-lt"/>
              </a:rPr>
              <a:t>trajectories</a:t>
            </a:r>
            <a:r>
              <a:rPr lang="fr-FR" b="1" dirty="0">
                <a:latin typeface="+mj-lt"/>
              </a:rPr>
              <a:t> to </a:t>
            </a:r>
            <a:r>
              <a:rPr lang="fr-FR" b="1" dirty="0" err="1">
                <a:latin typeface="+mj-lt"/>
              </a:rPr>
              <a:t>build</a:t>
            </a:r>
            <a:r>
              <a:rPr lang="fr-FR" b="1" dirty="0">
                <a:latin typeface="+mj-lt"/>
              </a:rPr>
              <a:t> trust relations. This </a:t>
            </a:r>
            <a:r>
              <a:rPr lang="fr-FR" b="1" dirty="0" err="1">
                <a:latin typeface="+mj-lt"/>
              </a:rPr>
              <a:t>often</a:t>
            </a:r>
            <a:r>
              <a:rPr lang="fr-FR" b="1" dirty="0">
                <a:latin typeface="+mj-lt"/>
              </a:rPr>
              <a:t> relates to a </a:t>
            </a:r>
            <a:r>
              <a:rPr lang="fr-FR" b="1" dirty="0" err="1">
                <a:latin typeface="+mj-lt"/>
              </a:rPr>
              <a:t>standardized</a:t>
            </a:r>
            <a:r>
              <a:rPr lang="fr-FR" b="1" dirty="0">
                <a:latin typeface="+mj-lt"/>
              </a:rPr>
              <a:t> </a:t>
            </a:r>
            <a:r>
              <a:rPr lang="fr-FR" b="1" dirty="0" err="1">
                <a:latin typeface="+mj-lt"/>
              </a:rPr>
              <a:t>presentation</a:t>
            </a:r>
            <a:r>
              <a:rPr lang="fr-FR" b="1" dirty="0">
                <a:latin typeface="+mj-lt"/>
              </a:rPr>
              <a:t> of self as a former </a:t>
            </a:r>
            <a:r>
              <a:rPr lang="fr-FR" b="1" dirty="0" err="1">
                <a:latin typeface="+mj-lt"/>
              </a:rPr>
              <a:t>student</a:t>
            </a:r>
            <a:r>
              <a:rPr lang="fr-FR" b="1" dirty="0">
                <a:latin typeface="+mj-lt"/>
              </a:rPr>
              <a:t> </a:t>
            </a:r>
            <a:r>
              <a:rPr lang="fr-FR" b="1" dirty="0" err="1">
                <a:latin typeface="+mj-lt"/>
              </a:rPr>
              <a:t>from</a:t>
            </a:r>
            <a:r>
              <a:rPr lang="fr-FR" b="1" dirty="0">
                <a:latin typeface="+mj-lt"/>
              </a:rPr>
              <a:t> </a:t>
            </a:r>
            <a:r>
              <a:rPr lang="fr-FR" b="1" dirty="0" err="1">
                <a:latin typeface="+mj-lt"/>
              </a:rPr>
              <a:t>deprived</a:t>
            </a:r>
            <a:r>
              <a:rPr lang="fr-FR" b="1" dirty="0">
                <a:latin typeface="+mj-lt"/>
              </a:rPr>
              <a:t> background </a:t>
            </a:r>
            <a:r>
              <a:rPr lang="fr-FR" b="1" dirty="0" err="1">
                <a:latin typeface="+mj-lt"/>
              </a:rPr>
              <a:t>experiencing</a:t>
            </a:r>
            <a:r>
              <a:rPr lang="fr-FR" b="1" dirty="0">
                <a:latin typeface="+mj-lt"/>
              </a:rPr>
              <a:t> social </a:t>
            </a:r>
            <a:r>
              <a:rPr lang="fr-FR" b="1" dirty="0" err="1">
                <a:latin typeface="+mj-lt"/>
              </a:rPr>
              <a:t>mobility</a:t>
            </a:r>
            <a:r>
              <a:rPr lang="fr-FR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9540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705</TotalTime>
  <Words>994</Words>
  <Application>Microsoft Office PowerPoint</Application>
  <PresentationFormat>Grand écran</PresentationFormat>
  <Paragraphs>75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Thème Office</vt:lpstr>
      <vt:lpstr>      </vt:lpstr>
      <vt:lpstr>Widening participation schemes (Allouch, 2017)</vt:lpstr>
      <vt:lpstr>Widening participation schemes in France and England : common points</vt:lpstr>
      <vt:lpstr>How do Widening participation schemes affect institutions?</vt:lpstr>
      <vt:lpstr>Theorical framework : WP as a « channelling » of students</vt:lpstr>
      <vt:lpstr>Methodology : The case of Oxford University</vt:lpstr>
      <vt:lpstr>I. Creating a bureaucracy of coordination</vt:lpstr>
      <vt:lpstr>II. Channeling through symbols : management and social neutralization of an exceptional environment</vt:lpstr>
      <vt:lpstr>III. The limits of channeling </vt:lpstr>
      <vt:lpstr>Conclusion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Elite institutions and their new audiences. Student recruitment in a context of widening participation The case of Oxford University.</dc:title>
  <dc:creator>annabelle allouch</dc:creator>
  <cp:lastModifiedBy>MUFM-USER02</cp:lastModifiedBy>
  <cp:revision>150</cp:revision>
  <dcterms:created xsi:type="dcterms:W3CDTF">2014-12-07T00:30:32Z</dcterms:created>
  <dcterms:modified xsi:type="dcterms:W3CDTF">2018-11-05T12:42:16Z</dcterms:modified>
</cp:coreProperties>
</file>