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6"/>
  </p:notesMasterIdLst>
  <p:sldIdLst>
    <p:sldId id="258" r:id="rId2"/>
    <p:sldId id="438" r:id="rId3"/>
    <p:sldId id="461" r:id="rId4"/>
    <p:sldId id="469" r:id="rId5"/>
    <p:sldId id="467" r:id="rId6"/>
    <p:sldId id="468" r:id="rId7"/>
    <p:sldId id="471" r:id="rId8"/>
    <p:sldId id="470" r:id="rId9"/>
    <p:sldId id="462" r:id="rId10"/>
    <p:sldId id="472" r:id="rId11"/>
    <p:sldId id="463" r:id="rId12"/>
    <p:sldId id="473" r:id="rId13"/>
    <p:sldId id="464" r:id="rId14"/>
    <p:sldId id="465" r:id="rId15"/>
    <p:sldId id="474" r:id="rId16"/>
    <p:sldId id="475" r:id="rId17"/>
    <p:sldId id="476" r:id="rId18"/>
    <p:sldId id="477" r:id="rId19"/>
    <p:sldId id="466" r:id="rId20"/>
    <p:sldId id="478" r:id="rId21"/>
    <p:sldId id="479" r:id="rId22"/>
    <p:sldId id="459" r:id="rId23"/>
    <p:sldId id="444" r:id="rId24"/>
    <p:sldId id="44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7464"/>
    <a:srgbClr val="008000"/>
    <a:srgbClr val="FC712C"/>
    <a:srgbClr val="A6D86E"/>
    <a:srgbClr val="FFC000"/>
    <a:srgbClr val="8CC2B3"/>
    <a:srgbClr val="009900"/>
    <a:srgbClr val="92D050"/>
    <a:srgbClr val="AE7AB4"/>
    <a:srgbClr val="199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1885" autoAdjust="0"/>
  </p:normalViewPr>
  <p:slideViewPr>
    <p:cSldViewPr snapToGrid="0">
      <p:cViewPr>
        <p:scale>
          <a:sx n="60" d="100"/>
          <a:sy n="60" d="100"/>
        </p:scale>
        <p:origin x="14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67CAC-A95A-4337-AC1D-6E032EB71770}" type="datetimeFigureOut">
              <a:rPr lang="es-MX" smtClean="0"/>
              <a:t>05/11/2018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C4812-9455-4EDF-AC15-607D0563645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1445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3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4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50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1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5" y="599731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7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3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75731"/>
            <a:ext cx="1503123" cy="518307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5" y="675731"/>
            <a:ext cx="5922209" cy="5183073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42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5" y="5951816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3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5" y="599731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4" y="2228009"/>
            <a:ext cx="7989752" cy="363079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3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9" y="5141979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6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6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1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5" y="599731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5" y="2228004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4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6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5" y="599731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7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9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7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6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5" y="599731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9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4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9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4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20" y="5262301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1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4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5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4" y="5260132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4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4" y="687480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4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5" y="59518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8" y="59561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4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705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uentes.anuies.mx/public/site/en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29324" y="5364182"/>
            <a:ext cx="5645559" cy="1177006"/>
          </a:xfrm>
        </p:spPr>
        <p:txBody>
          <a:bodyPr>
            <a:normAutofit/>
          </a:bodyPr>
          <a:lstStyle/>
          <a:p>
            <a:pPr algn="l"/>
            <a:r>
              <a:rPr lang="es-MX" sz="1500" dirty="0" err="1" smtClean="0"/>
              <a:t>Interdiscipinary</a:t>
            </a:r>
            <a:r>
              <a:rPr lang="es-MX" sz="1500" dirty="0" smtClean="0"/>
              <a:t> Program </a:t>
            </a:r>
            <a:r>
              <a:rPr lang="es-MX" sz="1500" dirty="0" err="1" smtClean="0"/>
              <a:t>for</a:t>
            </a:r>
            <a:r>
              <a:rPr lang="es-MX" sz="1500" dirty="0" smtClean="0"/>
              <a:t> </a:t>
            </a:r>
            <a:r>
              <a:rPr lang="es-MX" sz="1500" dirty="0" err="1" smtClean="0"/>
              <a:t>Education</a:t>
            </a:r>
            <a:r>
              <a:rPr lang="es-MX" sz="1500" dirty="0" smtClean="0"/>
              <a:t> </a:t>
            </a:r>
            <a:r>
              <a:rPr lang="es-MX" sz="1500" dirty="0" err="1" smtClean="0"/>
              <a:t>Policy</a:t>
            </a:r>
            <a:r>
              <a:rPr lang="es-MX" sz="1500" dirty="0" smtClean="0"/>
              <a:t> and </a:t>
            </a:r>
            <a:r>
              <a:rPr lang="es-MX" sz="1500" dirty="0" err="1" smtClean="0"/>
              <a:t>Practice</a:t>
            </a:r>
            <a:r>
              <a:rPr lang="es-MX" sz="1500" dirty="0" smtClean="0"/>
              <a:t> (PIPE</a:t>
            </a:r>
            <a:r>
              <a:rPr lang="es-MX" sz="1500" dirty="0"/>
              <a:t>) </a:t>
            </a:r>
          </a:p>
          <a:p>
            <a:pPr algn="l"/>
            <a:r>
              <a:rPr lang="en-US" sz="1600" dirty="0" smtClean="0"/>
              <a:t>Research and Teaching Center in Economics (CIDE</a:t>
            </a:r>
            <a:r>
              <a:rPr lang="en-US" sz="1600" dirty="0"/>
              <a:t>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2" t="-5793" r="36316" b="55562"/>
          <a:stretch/>
        </p:blipFill>
        <p:spPr>
          <a:xfrm>
            <a:off x="6204381" y="4625767"/>
            <a:ext cx="2767602" cy="1326918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899826" y="3864369"/>
            <a:ext cx="6734351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None/>
            </a:pPr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</a:rPr>
              <a:t>Mónica </a:t>
            </a:r>
            <a:r>
              <a:rPr lang="es-MX" sz="1800" dirty="0">
                <a:solidFill>
                  <a:schemeClr val="accent1">
                    <a:lumMod val="75000"/>
                  </a:schemeClr>
                </a:solidFill>
              </a:rPr>
              <a:t>I. Camacho </a:t>
            </a:r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</a:rPr>
              <a:t>Lizárraga, </a:t>
            </a:r>
            <a:r>
              <a:rPr lang="es-MX" sz="1800" dirty="0" err="1" smtClean="0">
                <a:solidFill>
                  <a:schemeClr val="accent1">
                    <a:lumMod val="75000"/>
                  </a:schemeClr>
                </a:solidFill>
              </a:rPr>
              <a:t>Ph.D</a:t>
            </a:r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</a:rPr>
              <a:t>. (PIPE CIDE)</a:t>
            </a:r>
          </a:p>
          <a:p>
            <a:pPr marL="0" indent="0">
              <a:lnSpc>
                <a:spcPts val="2000"/>
              </a:lnSpc>
              <a:buNone/>
            </a:pPr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</a:rPr>
              <a:t>Santiago </a:t>
            </a:r>
            <a:r>
              <a:rPr lang="es-MX" sz="1800" dirty="0" err="1" smtClean="0">
                <a:solidFill>
                  <a:schemeClr val="accent1">
                    <a:lumMod val="75000"/>
                  </a:schemeClr>
                </a:solidFill>
              </a:rPr>
              <a:t>Castiello-Gutierrez</a:t>
            </a:r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MX" sz="1800" dirty="0" err="1" smtClean="0">
                <a:solidFill>
                  <a:schemeClr val="accent1">
                    <a:lumMod val="75000"/>
                  </a:schemeClr>
                </a:solidFill>
              </a:rPr>
              <a:t>Ph.D</a:t>
            </a:r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s-MX" sz="1800" dirty="0" err="1" smtClean="0">
                <a:solidFill>
                  <a:schemeClr val="accent1">
                    <a:lumMod val="75000"/>
                  </a:schemeClr>
                </a:solidFill>
              </a:rPr>
              <a:t>Candidate</a:t>
            </a:r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es-MX" sz="1800" dirty="0" err="1" smtClean="0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r>
              <a:rPr lang="es-MX" sz="1800" dirty="0" smtClean="0">
                <a:solidFill>
                  <a:schemeClr val="accent1">
                    <a:lumMod val="75000"/>
                  </a:schemeClr>
                </a:solidFill>
              </a:rPr>
              <a:t> of Arizona)</a:t>
            </a:r>
            <a:endParaRPr lang="es-MX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899828" y="1480077"/>
            <a:ext cx="6606758" cy="22440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000"/>
              </a:lnSpc>
              <a:buNone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The other transitions: PUENTES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        a policy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program for returned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migrant higher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education students</a:t>
            </a:r>
            <a:endParaRPr lang="es-MX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29611" y="404039"/>
            <a:ext cx="8431619" cy="15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765544" y="61484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 smtClean="0">
                <a:solidFill>
                  <a:srgbClr val="008000"/>
                </a:solidFill>
              </a:rPr>
              <a:t>International </a:t>
            </a:r>
            <a:r>
              <a:rPr lang="es-MX" sz="2000" dirty="0">
                <a:solidFill>
                  <a:srgbClr val="008000"/>
                </a:solidFill>
              </a:rPr>
              <a:t>Seminar PIPE-MUFRAMEX</a:t>
            </a:r>
          </a:p>
        </p:txBody>
      </p:sp>
      <p:sp>
        <p:nvSpPr>
          <p:cNvPr id="13" name="Marcador de texto 3"/>
          <p:cNvSpPr txBox="1">
            <a:spLocks/>
          </p:cNvSpPr>
          <p:nvPr/>
        </p:nvSpPr>
        <p:spPr>
          <a:xfrm>
            <a:off x="7506586" y="5997120"/>
            <a:ext cx="935665" cy="376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MX" sz="1500" dirty="0" smtClean="0"/>
              <a:t>11/6/2018</a:t>
            </a:r>
            <a:endParaRPr lang="en-US" sz="1600" dirty="0"/>
          </a:p>
        </p:txBody>
      </p:sp>
      <p:sp>
        <p:nvSpPr>
          <p:cNvPr id="14" name="Rectángulo 13"/>
          <p:cNvSpPr/>
          <p:nvPr/>
        </p:nvSpPr>
        <p:spPr>
          <a:xfrm>
            <a:off x="329612" y="5105784"/>
            <a:ext cx="5874770" cy="412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4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591" y="1024761"/>
            <a:ext cx="7729866" cy="50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PUENTES program</a:t>
            </a:r>
            <a:endParaRPr lang="en-US" sz="2800" b="1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8590" y="1693118"/>
            <a:ext cx="80275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Program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for the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continuity or culmination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of Tertiary Studies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Programa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Universitario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Emergente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Nacional para la </a:t>
            </a:r>
            <a:r>
              <a:rPr lang="en-US" sz="20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Terminación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de </a:t>
            </a:r>
            <a:r>
              <a:rPr lang="en-US" sz="2000" dirty="0" err="1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Estudios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Superiores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, PUENTES).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Launched by the National Association of Universities and Higher Education Institutions (ANUIES) in March, 2017.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Joint effort with the Federal Government (Ministry of Public Education, Ministry of External Relations).</a:t>
            </a:r>
          </a:p>
        </p:txBody>
      </p:sp>
    </p:spTree>
    <p:extLst>
      <p:ext uri="{BB962C8B-B14F-4D97-AF65-F5344CB8AC3E}">
        <p14:creationId xmlns:p14="http://schemas.microsoft.com/office/powerpoint/2010/main" val="1528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591" y="1024761"/>
            <a:ext cx="7729866" cy="50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PUENTES program</a:t>
            </a:r>
            <a:endParaRPr lang="en-US" sz="2800" b="1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8591" y="1693118"/>
            <a:ext cx="8006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Basis: Previous modifications to normativity related with requirements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for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education documents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issued abroad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(i.e., apostille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, legalization and official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translation) (SEP, 2015).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Modifications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were aimed at benefiting a numerically larger population (i.e., transnational students at all levels of education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Resulted from collaborative work of NGOs, academics and affected return migrant groups.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3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591" y="1024761"/>
            <a:ext cx="7729866" cy="50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PUENTES program</a:t>
            </a:r>
            <a:endParaRPr lang="en-US" sz="2800" b="1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8591" y="1831342"/>
            <a:ext cx="7878721" cy="4260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Temporary program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(2017-2020).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Facilitates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Mexican students living in the U.S. –that could eventually be either deported or who voluntarily decide to leave the U.S.– enroll at a Mexican higher education institution to finish their degrees. </a:t>
            </a: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Streamlined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process through a web portal: </a:t>
            </a:r>
          </a:p>
          <a:p>
            <a:pPr marL="800100" lvl="1" indent="-342900">
              <a:lnSpc>
                <a:spcPts val="2500"/>
              </a:lnSpc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More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than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5,000 programs at 400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universities and HEIs, both public and private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ts val="2500"/>
              </a:lnSpc>
            </a:pP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Participating institutions: provide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admission, offer pathways for scholarships or other forms of financial aid, and expedite paperwork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needed for students to enroll.</a:t>
            </a:r>
          </a:p>
        </p:txBody>
      </p:sp>
    </p:spTree>
    <p:extLst>
      <p:ext uri="{BB962C8B-B14F-4D97-AF65-F5344CB8AC3E}">
        <p14:creationId xmlns:p14="http://schemas.microsoft.com/office/powerpoint/2010/main" val="21518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591" y="758947"/>
            <a:ext cx="7729866" cy="50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Research questions &amp; methodology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52897" y="1437937"/>
            <a:ext cx="7985047" cy="4390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Guiding questions: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How is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the PUENTES program effectively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to the problem of return migrant students?;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elements of the program and the process are being considered as enablers or inhibitors of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meeting its goals?</a:t>
            </a:r>
          </a:p>
          <a:p>
            <a:pPr lvl="1">
              <a:lnSpc>
                <a:spcPct val="150000"/>
              </a:lnSpc>
            </a:pPr>
            <a:endParaRPr lang="en-US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Qualitative study: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Interviews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with individuals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identified as stake-holders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Survey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to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the designated contact person for PUENTES at higher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education institutions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participating in the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program.</a:t>
            </a:r>
            <a:endParaRPr lang="en-US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26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591" y="854640"/>
            <a:ext cx="7729866" cy="50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Findings (interviews)</a:t>
            </a:r>
            <a:endParaRPr lang="en-US" sz="2800" b="1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8591" y="1480467"/>
            <a:ext cx="80488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Participant I. Representative from ANUIES on the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results of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PUENTES by the end of spring semester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2018.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114 applications received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Only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62 were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valid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(i.e., the rest were </a:t>
            </a: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    duplicates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, incomplete, invalid, or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ineligible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). </a:t>
            </a: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55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were still in process and only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7 resulted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    in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the admission and enrolment of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those students.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Almost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half of the valid applications came from students who began their studies in border states in the U.S. (California,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TX,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AZ). </a:t>
            </a:r>
            <a:endParaRPr lang="en-US" sz="16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riángulo isósceles 1"/>
          <p:cNvSpPr/>
          <p:nvPr/>
        </p:nvSpPr>
        <p:spPr>
          <a:xfrm rot="10800000">
            <a:off x="6326374" y="2349796"/>
            <a:ext cx="2052083" cy="2137144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6" name="Conector recto 5"/>
          <p:cNvCxnSpPr/>
          <p:nvPr/>
        </p:nvCxnSpPr>
        <p:spPr>
          <a:xfrm>
            <a:off x="6560289" y="2849526"/>
            <a:ext cx="158425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7033438" y="2419786"/>
            <a:ext cx="637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3C7464"/>
                </a:solidFill>
              </a:rPr>
              <a:t>114</a:t>
            </a:r>
            <a:endParaRPr lang="es-MX" sz="2000" b="1" dirty="0">
              <a:solidFill>
                <a:srgbClr val="3C7464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033438" y="2904750"/>
            <a:ext cx="637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3C7464"/>
                </a:solidFill>
              </a:rPr>
              <a:t>62</a:t>
            </a:r>
            <a:endParaRPr lang="es-MX" sz="2000" b="1" dirty="0">
              <a:solidFill>
                <a:srgbClr val="3C7464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033438" y="3319626"/>
            <a:ext cx="637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3C7464"/>
                </a:solidFill>
              </a:rPr>
              <a:t>55</a:t>
            </a:r>
            <a:endParaRPr lang="es-MX" sz="2000" b="1" dirty="0">
              <a:solidFill>
                <a:srgbClr val="3C7464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033438" y="3716317"/>
            <a:ext cx="637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7</a:t>
            </a:r>
          </a:p>
        </p:txBody>
      </p:sp>
      <p:cxnSp>
        <p:nvCxnSpPr>
          <p:cNvPr id="12" name="Conector recto 11"/>
          <p:cNvCxnSpPr/>
          <p:nvPr/>
        </p:nvCxnSpPr>
        <p:spPr>
          <a:xfrm>
            <a:off x="6815470" y="3319626"/>
            <a:ext cx="10632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7022805" y="3716317"/>
            <a:ext cx="63795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5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591" y="854640"/>
            <a:ext cx="7729866" cy="50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Findings (interviews)</a:t>
            </a:r>
            <a:endParaRPr lang="en-US" sz="2800" b="1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8591" y="1480467"/>
            <a:ext cx="80488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Participant II. Chairperson from Chicanos </a:t>
            </a:r>
            <a:r>
              <a:rPr lang="en-US" sz="20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por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la Causa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U.S.-based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NGO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providing support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to the Hispanic population in the Southwest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region.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Helped us understanding the background of several issues (i.e., anti-immigration policies, groups at risk – “dreamers”, and activism as a response) at the local level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endParaRPr lang="en-US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She was not aware of the PUENTES program, but…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Participant III. Scholar that combines research with activism.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Expanded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our understanding on the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political profitability of the RM phenomenon,  and on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the policy modifications that preceded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PUENTES.</a:t>
            </a:r>
            <a:endParaRPr lang="en-US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She was not aware of the PUENTES program and highlighted “red flags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”.</a:t>
            </a:r>
            <a:endParaRPr lang="en-US" sz="16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1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591" y="854640"/>
            <a:ext cx="7729866" cy="50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Findings (Survey)</a:t>
            </a:r>
            <a:endParaRPr lang="en-US" sz="2800" b="1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8591" y="1735648"/>
            <a:ext cx="804884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Online survey to PUENTES contact person at each HEIs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490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coordinators from 399 institutions were identified. </a:t>
            </a:r>
            <a:endParaRPr lang="en-US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487 recipients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at 396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HEIs.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Only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71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individuals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opened the link to the survey </a:t>
            </a:r>
            <a:endParaRPr lang="en-US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42 complete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responses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were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gathered </a:t>
            </a:r>
            <a:endParaRPr lang="en-US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11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% response rate of all the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institutions listed.</a:t>
            </a:r>
          </a:p>
        </p:txBody>
      </p:sp>
    </p:spTree>
    <p:extLst>
      <p:ext uri="{BB962C8B-B14F-4D97-AF65-F5344CB8AC3E}">
        <p14:creationId xmlns:p14="http://schemas.microsoft.com/office/powerpoint/2010/main" val="230335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590" y="854640"/>
            <a:ext cx="4533009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Findings </a:t>
            </a:r>
            <a:r>
              <a:rPr lang="en-US" sz="24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(Survey)</a:t>
            </a:r>
            <a:endParaRPr lang="en-US" sz="2400" b="1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246008"/>
              </p:ext>
            </p:extLst>
          </p:nvPr>
        </p:nvGraphicFramePr>
        <p:xfrm>
          <a:off x="905264" y="1382990"/>
          <a:ext cx="7901851" cy="50792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55447">
                  <a:extLst>
                    <a:ext uri="{9D8B030D-6E8A-4147-A177-3AD203B41FA5}">
                      <a16:colId xmlns:a16="http://schemas.microsoft.com/office/drawing/2014/main" val="282059725"/>
                    </a:ext>
                  </a:extLst>
                </a:gridCol>
                <a:gridCol w="1379688">
                  <a:extLst>
                    <a:ext uri="{9D8B030D-6E8A-4147-A177-3AD203B41FA5}">
                      <a16:colId xmlns:a16="http://schemas.microsoft.com/office/drawing/2014/main" val="3426303015"/>
                    </a:ext>
                  </a:extLst>
                </a:gridCol>
                <a:gridCol w="1070494">
                  <a:extLst>
                    <a:ext uri="{9D8B030D-6E8A-4147-A177-3AD203B41FA5}">
                      <a16:colId xmlns:a16="http://schemas.microsoft.com/office/drawing/2014/main" val="561605638"/>
                    </a:ext>
                  </a:extLst>
                </a:gridCol>
                <a:gridCol w="1396222">
                  <a:extLst>
                    <a:ext uri="{9D8B030D-6E8A-4147-A177-3AD203B41FA5}">
                      <a16:colId xmlns:a16="http://schemas.microsoft.com/office/drawing/2014/main" val="3898718169"/>
                    </a:ext>
                  </a:extLst>
                </a:gridCol>
              </a:tblGrid>
              <a:tr h="329178">
                <a:tc>
                  <a:txBody>
                    <a:bodyPr/>
                    <a:lstStyle/>
                    <a:p>
                      <a:pPr indent="15113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n = 42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 gridSpan="3"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Frequency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806633"/>
                  </a:ext>
                </a:extLst>
              </a:tr>
              <a:tr h="666624">
                <a:tc>
                  <a:txBody>
                    <a:bodyPr/>
                    <a:lstStyle/>
                    <a:p>
                      <a:pPr indent="15113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 what extent do you agree or </a:t>
                      </a:r>
                      <a:r>
                        <a:rPr lang="en-US" sz="1600" dirty="0" smtClean="0">
                          <a:effectLst/>
                        </a:rPr>
                        <a:t>disagree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with </a:t>
                      </a:r>
                      <a:r>
                        <a:rPr lang="en-US" sz="1600" baseline="0" dirty="0" smtClean="0">
                          <a:effectLst/>
                        </a:rPr>
                        <a:t>     </a:t>
                      </a:r>
                      <a:r>
                        <a:rPr lang="en-US" sz="1600" dirty="0" smtClean="0">
                          <a:effectLst/>
                        </a:rPr>
                        <a:t>each </a:t>
                      </a:r>
                      <a:r>
                        <a:rPr lang="en-US" sz="1600" dirty="0">
                          <a:effectLst/>
                        </a:rPr>
                        <a:t>of the following statements: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marL="0" indent="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Agreement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marL="0" indent="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Neutral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marL="0" indent="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Disagreement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extLst>
                  <a:ext uri="{0D108BD9-81ED-4DB2-BD59-A6C34878D82A}">
                    <a16:rowId xmlns:a16="http://schemas.microsoft.com/office/drawing/2014/main" val="2847342984"/>
                  </a:ext>
                </a:extLst>
              </a:tr>
              <a:tr h="1204137">
                <a:tc>
                  <a:txBody>
                    <a:bodyPr/>
                    <a:lstStyle/>
                    <a:p>
                      <a:pPr indent="15113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PUENTES program is </a:t>
                      </a:r>
                      <a:r>
                        <a:rPr lang="en-US" sz="1800" b="1" dirty="0">
                          <a:effectLst/>
                        </a:rPr>
                        <a:t>an effective inter-institutional strategy </a:t>
                      </a:r>
                      <a:r>
                        <a:rPr lang="en-US" sz="1400" dirty="0">
                          <a:effectLst/>
                        </a:rPr>
                        <a:t>that responds to a social problem, given the political and social situation Mexicans experience living in the U.S.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86%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12%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2%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extLst>
                  <a:ext uri="{0D108BD9-81ED-4DB2-BD59-A6C34878D82A}">
                    <a16:rowId xmlns:a16="http://schemas.microsoft.com/office/drawing/2014/main" val="3948496014"/>
                  </a:ext>
                </a:extLst>
              </a:tr>
              <a:tr h="912484">
                <a:tc>
                  <a:txBody>
                    <a:bodyPr/>
                    <a:lstStyle/>
                    <a:p>
                      <a:pPr indent="15113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PUENTES program </a:t>
                      </a:r>
                      <a:r>
                        <a:rPr lang="en-US" sz="1800" b="1" dirty="0">
                          <a:effectLst/>
                        </a:rPr>
                        <a:t>partially resolves </a:t>
                      </a:r>
                      <a:r>
                        <a:rPr lang="en-US" sz="1400" dirty="0">
                          <a:effectLst/>
                        </a:rPr>
                        <a:t>that returning students from the U.S. can finish their degree in Mexico.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83%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10%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7%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extLst>
                  <a:ext uri="{0D108BD9-81ED-4DB2-BD59-A6C34878D82A}">
                    <a16:rowId xmlns:a16="http://schemas.microsoft.com/office/drawing/2014/main" val="170650287"/>
                  </a:ext>
                </a:extLst>
              </a:tr>
              <a:tr h="912484">
                <a:tc>
                  <a:txBody>
                    <a:bodyPr/>
                    <a:lstStyle/>
                    <a:p>
                      <a:pPr indent="15113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PUENTES program </a:t>
                      </a:r>
                      <a:r>
                        <a:rPr lang="en-US" sz="1800" b="1" dirty="0">
                          <a:effectLst/>
                        </a:rPr>
                        <a:t>does not resolve </a:t>
                      </a:r>
                      <a:r>
                        <a:rPr lang="en-US" sz="1400" dirty="0">
                          <a:effectLst/>
                        </a:rPr>
                        <a:t>the issue of returning students from the U.S. continuing their degree in Mexico.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21%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26%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52%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extLst>
                  <a:ext uri="{0D108BD9-81ED-4DB2-BD59-A6C34878D82A}">
                    <a16:rowId xmlns:a16="http://schemas.microsoft.com/office/drawing/2014/main" val="3083278271"/>
                  </a:ext>
                </a:extLst>
              </a:tr>
              <a:tr h="912484">
                <a:tc>
                  <a:txBody>
                    <a:bodyPr/>
                    <a:lstStyle/>
                    <a:p>
                      <a:pPr indent="15113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PUENTES program </a:t>
                      </a:r>
                      <a:r>
                        <a:rPr lang="en-US" sz="1800" b="1" dirty="0">
                          <a:effectLst/>
                        </a:rPr>
                        <a:t>has been sufficiently communicated </a:t>
                      </a:r>
                      <a:r>
                        <a:rPr lang="en-US" sz="1400" dirty="0">
                          <a:effectLst/>
                        </a:rPr>
                        <a:t>among Mexican students in the U.S. so that they can take advantage of it.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32%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44%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24%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extLst>
                  <a:ext uri="{0D108BD9-81ED-4DB2-BD59-A6C34878D82A}">
                    <a16:rowId xmlns:a16="http://schemas.microsoft.com/office/drawing/2014/main" val="3245686825"/>
                  </a:ext>
                </a:extLst>
              </a:tr>
            </a:tbl>
          </a:graphicData>
        </a:graphic>
      </p:graphicFrame>
      <p:sp>
        <p:nvSpPr>
          <p:cNvPr id="7" name="Elipse 6"/>
          <p:cNvSpPr/>
          <p:nvPr/>
        </p:nvSpPr>
        <p:spPr>
          <a:xfrm>
            <a:off x="5295014" y="2743200"/>
            <a:ext cx="850605" cy="5209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/>
          <p:cNvSpPr/>
          <p:nvPr/>
        </p:nvSpPr>
        <p:spPr>
          <a:xfrm>
            <a:off x="5295014" y="3792545"/>
            <a:ext cx="850605" cy="5209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/>
          <p:cNvSpPr/>
          <p:nvPr/>
        </p:nvSpPr>
        <p:spPr>
          <a:xfrm>
            <a:off x="6609907" y="5705382"/>
            <a:ext cx="850605" cy="5209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62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591" y="716414"/>
            <a:ext cx="326419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Findings </a:t>
            </a:r>
            <a:r>
              <a:rPr lang="en-US" sz="24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(Survey)</a:t>
            </a:r>
            <a:endParaRPr lang="en-US" sz="2400" b="1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855342"/>
              </p:ext>
            </p:extLst>
          </p:nvPr>
        </p:nvGraphicFramePr>
        <p:xfrm>
          <a:off x="510362" y="1360964"/>
          <a:ext cx="7889357" cy="32641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9861">
                  <a:extLst>
                    <a:ext uri="{9D8B030D-6E8A-4147-A177-3AD203B41FA5}">
                      <a16:colId xmlns:a16="http://schemas.microsoft.com/office/drawing/2014/main" val="282059725"/>
                    </a:ext>
                  </a:extLst>
                </a:gridCol>
                <a:gridCol w="1226680">
                  <a:extLst>
                    <a:ext uri="{9D8B030D-6E8A-4147-A177-3AD203B41FA5}">
                      <a16:colId xmlns:a16="http://schemas.microsoft.com/office/drawing/2014/main" val="3426303015"/>
                    </a:ext>
                  </a:extLst>
                </a:gridCol>
                <a:gridCol w="1059320">
                  <a:extLst>
                    <a:ext uri="{9D8B030D-6E8A-4147-A177-3AD203B41FA5}">
                      <a16:colId xmlns:a16="http://schemas.microsoft.com/office/drawing/2014/main" val="561605638"/>
                    </a:ext>
                  </a:extLst>
                </a:gridCol>
                <a:gridCol w="1403496">
                  <a:extLst>
                    <a:ext uri="{9D8B030D-6E8A-4147-A177-3AD203B41FA5}">
                      <a16:colId xmlns:a16="http://schemas.microsoft.com/office/drawing/2014/main" val="3898718169"/>
                    </a:ext>
                  </a:extLst>
                </a:gridCol>
              </a:tblGrid>
              <a:tr h="350073">
                <a:tc>
                  <a:txBody>
                    <a:bodyPr/>
                    <a:lstStyle/>
                    <a:p>
                      <a:pPr indent="151130" algn="just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smtClean="0">
                          <a:effectLst/>
                        </a:rPr>
                        <a:t>n = 42</a:t>
                      </a:r>
                      <a:endParaRPr lang="en-US" sz="14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 gridSpan="3"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Frequency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806633"/>
                  </a:ext>
                </a:extLst>
              </a:tr>
              <a:tr h="876030">
                <a:tc>
                  <a:txBody>
                    <a:bodyPr/>
                    <a:lstStyle/>
                    <a:p>
                      <a:pPr indent="15113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 what extent do you agree or </a:t>
                      </a:r>
                      <a:r>
                        <a:rPr lang="en-US" sz="1600" dirty="0" smtClean="0">
                          <a:effectLst/>
                        </a:rPr>
                        <a:t>disagree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with </a:t>
                      </a:r>
                      <a:r>
                        <a:rPr lang="en-US" sz="1600" dirty="0">
                          <a:effectLst/>
                        </a:rPr>
                        <a:t>each of the following statements: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marL="0" indent="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Agreement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marL="0" indent="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Neutral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marL="0" indent="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Disagreement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extLst>
                  <a:ext uri="{0D108BD9-81ED-4DB2-BD59-A6C34878D82A}">
                    <a16:rowId xmlns:a16="http://schemas.microsoft.com/office/drawing/2014/main" val="2847342984"/>
                  </a:ext>
                </a:extLst>
              </a:tr>
              <a:tr h="921482">
                <a:tc>
                  <a:txBody>
                    <a:bodyPr/>
                    <a:lstStyle/>
                    <a:p>
                      <a:pPr indent="15113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PUENTES program </a:t>
                      </a:r>
                      <a:r>
                        <a:rPr lang="en-US" sz="1800" b="1" dirty="0">
                          <a:effectLst/>
                        </a:rPr>
                        <a:t>adds bureaucracy </a:t>
                      </a:r>
                      <a:r>
                        <a:rPr lang="en-US" sz="1600" dirty="0">
                          <a:effectLst/>
                        </a:rPr>
                        <a:t>to existing processes at my current institution.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34%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29%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37%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extLst>
                  <a:ext uri="{0D108BD9-81ED-4DB2-BD59-A6C34878D82A}">
                    <a16:rowId xmlns:a16="http://schemas.microsoft.com/office/drawing/2014/main" val="1283794774"/>
                  </a:ext>
                </a:extLst>
              </a:tr>
              <a:tr h="1116612">
                <a:tc>
                  <a:txBody>
                    <a:bodyPr/>
                    <a:lstStyle/>
                    <a:p>
                      <a:pPr indent="151130" algn="l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PUENTES program </a:t>
                      </a:r>
                      <a:r>
                        <a:rPr lang="en-US" sz="1800" b="1" dirty="0">
                          <a:effectLst/>
                        </a:rPr>
                        <a:t>generates inequality </a:t>
                      </a:r>
                      <a:r>
                        <a:rPr lang="en-US" sz="1600" dirty="0">
                          <a:effectLst/>
                        </a:rPr>
                        <a:t>because it allows students to get an available space from others who already live in Mexico.</a:t>
                      </a:r>
                      <a:endParaRPr lang="en-US" sz="16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29%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19%</a:t>
                      </a:r>
                      <a:endParaRPr lang="en-US" sz="180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tc>
                  <a:txBody>
                    <a:bodyPr/>
                    <a:lstStyle/>
                    <a:p>
                      <a:pPr indent="151130" algn="ctr" hangingPunc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52%</a:t>
                      </a:r>
                      <a:endParaRPr lang="en-US" sz="1800" dirty="0">
                        <a:effectLst/>
                        <a:latin typeface="Times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80" marR="39480" marT="39480" marB="39480" anchor="ctr"/>
                </a:tc>
                <a:extLst>
                  <a:ext uri="{0D108BD9-81ED-4DB2-BD59-A6C34878D82A}">
                    <a16:rowId xmlns:a16="http://schemas.microsoft.com/office/drawing/2014/main" val="4215735085"/>
                  </a:ext>
                </a:extLst>
              </a:tr>
            </a:tbl>
          </a:graphicData>
        </a:graphic>
      </p:graphicFrame>
      <p:sp>
        <p:nvSpPr>
          <p:cNvPr id="4" name="Elipse 3"/>
          <p:cNvSpPr/>
          <p:nvPr/>
        </p:nvSpPr>
        <p:spPr>
          <a:xfrm>
            <a:off x="7325833" y="2934588"/>
            <a:ext cx="850605" cy="5209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Elipse 4"/>
          <p:cNvSpPr/>
          <p:nvPr/>
        </p:nvSpPr>
        <p:spPr>
          <a:xfrm>
            <a:off x="4954773" y="2934588"/>
            <a:ext cx="850605" cy="5209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/>
          <p:cNvSpPr/>
          <p:nvPr/>
        </p:nvSpPr>
        <p:spPr>
          <a:xfrm>
            <a:off x="7325833" y="3779879"/>
            <a:ext cx="850605" cy="5209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CuadroTexto 1"/>
          <p:cNvSpPr txBox="1"/>
          <p:nvPr/>
        </p:nvSpPr>
        <p:spPr>
          <a:xfrm>
            <a:off x="648590" y="4922874"/>
            <a:ext cx="78468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PUENTES is neither the first nor the only option available to Mexican students in the U.S. who wish to continue with their studies in Mexico. </a:t>
            </a:r>
            <a:endParaRPr lang="en-US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Over </a:t>
            </a:r>
            <a:r>
              <a:rPr lang="en-US" sz="2000" dirty="0">
                <a:solidFill>
                  <a:schemeClr val="accent1"/>
                </a:solidFill>
              </a:rPr>
              <a:t>60% of the institutions indicated that they have received in the past applications. </a:t>
            </a:r>
            <a:endParaRPr lang="es-MX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2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591" y="727050"/>
            <a:ext cx="7729866" cy="50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Conclusions</a:t>
            </a:r>
            <a:endParaRPr lang="en-US" sz="2800" b="1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8590" y="1671853"/>
            <a:ext cx="8208331" cy="4673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Return migration from the U.S. to Mexico not a new phenomenon.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The analysis also shows that we are facing a multifaceted issue that exceeds just opening spaces at HEIs located in Mexico. </a:t>
            </a: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ifficulties return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students could face include emotional, linguistic, financial, social, and cultural as previous scholarly work has documented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Zúñiga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&amp; </a:t>
            </a:r>
            <a:r>
              <a:rPr lang="en-US" dirty="0" err="1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Hamann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, 2006; </a:t>
            </a:r>
            <a:r>
              <a:rPr lang="en-US" dirty="0" err="1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Zúñiga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Hamann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&amp; Sánchez, 2008). </a:t>
            </a:r>
            <a:endParaRPr lang="en-US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endParaRPr lang="en-US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PUENTES:  As a policy based program, a reactive response.</a:t>
            </a: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3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n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good will, it appeals to the social responsibility of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Us &amp; HEIs.</a:t>
            </a:r>
            <a:endParaRPr lang="en-US" sz="2000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797448" y="875905"/>
            <a:ext cx="2115874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Contents</a:t>
            </a:r>
            <a:endParaRPr lang="en-US" sz="2800" b="1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7447" y="3415594"/>
            <a:ext cx="7985046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45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Context</a:t>
            </a:r>
          </a:p>
          <a:p>
            <a:pPr marL="514350" indent="-514350">
              <a:lnSpc>
                <a:spcPts val="45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TF: Return migration (“</a:t>
            </a:r>
            <a:r>
              <a:rPr lang="en-US" sz="24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retornados</a:t>
            </a: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”) + policy perspective</a:t>
            </a:r>
          </a:p>
          <a:p>
            <a:pPr marL="514350" indent="-514350">
              <a:lnSpc>
                <a:spcPts val="45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PUENTES program</a:t>
            </a:r>
          </a:p>
          <a:p>
            <a:pPr marL="514350" indent="-514350">
              <a:lnSpc>
                <a:spcPts val="45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Research questions &amp; methodology</a:t>
            </a:r>
          </a:p>
          <a:p>
            <a:pPr marL="514350" indent="-514350">
              <a:lnSpc>
                <a:spcPts val="4500"/>
              </a:lnSpc>
              <a:buFont typeface="+mj-lt"/>
              <a:buAutoNum type="romanUcPeriod"/>
            </a:pP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Findings &amp; conclusions</a:t>
            </a:r>
            <a:endParaRPr lang="en-US" sz="2400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888" y="874365"/>
            <a:ext cx="5263116" cy="300512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 rot="16200000">
            <a:off x="7078491" y="2102454"/>
            <a:ext cx="33386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Image: </a:t>
            </a:r>
            <a:r>
              <a:rPr lang="es-MX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 Seminar </a:t>
            </a:r>
            <a:r>
              <a:rPr lang="es-MX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PIPE-MUFRAMEX program</a:t>
            </a:r>
            <a:endParaRPr lang="es-MX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591" y="1024761"/>
            <a:ext cx="7729866" cy="50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Conclusions</a:t>
            </a:r>
            <a:endParaRPr lang="en-US" sz="2800" b="1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8590" y="1852606"/>
            <a:ext cx="820833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PUENTES is a first step but effective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policies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need surpassing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mere rhetoric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and being comprehensive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endParaRPr lang="en-US" sz="2000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PUENTES: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Contributed by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providing at least a streamlined pathway for return students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and;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by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pushing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the topic to the public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agenda;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Opening path for further normativity modifications.</a:t>
            </a:r>
            <a:endParaRPr lang="en-US" sz="2000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endParaRPr lang="en-US" sz="2000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Communication strategy: reach-out stakeholders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+mj-lt"/>
              <a:buAutoNum type="arabicPeriod" startAt="6"/>
            </a:pP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Review (profile) who is left out.</a:t>
            </a:r>
          </a:p>
          <a:p>
            <a:pPr marL="457200" indent="-457200">
              <a:buFont typeface="+mj-lt"/>
              <a:buAutoNum type="arabicPeriod" startAt="6"/>
            </a:pPr>
            <a:endParaRPr lang="en-US" sz="2000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its current status, is far from being the solution and re-</a:t>
            </a:r>
            <a:r>
              <a:rPr lang="en-US" sz="2000" dirty="0" err="1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sponse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to such a complex issue. </a:t>
            </a:r>
            <a:endParaRPr lang="en-US" sz="2000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99" y="966235"/>
            <a:ext cx="8038214" cy="405812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601594" y="5424860"/>
            <a:ext cx="3813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chemeClr val="accent1"/>
                </a:solidFill>
                <a:hlinkClick r:id="rId3"/>
              </a:rPr>
              <a:t>http://puentes.anuies.mx/public/site/en</a:t>
            </a:r>
            <a:r>
              <a:rPr lang="es-MX" dirty="0" smtClean="0">
                <a:solidFill>
                  <a:schemeClr val="accent1"/>
                </a:solidFill>
                <a:hlinkClick r:id="rId3"/>
              </a:rPr>
              <a:t>/</a:t>
            </a:r>
            <a:endParaRPr lang="es-MX" dirty="0" smtClean="0">
              <a:solidFill>
                <a:schemeClr val="accent1"/>
              </a:solidFill>
            </a:endParaRPr>
          </a:p>
          <a:p>
            <a:endParaRPr lang="es-MX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93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5544" y="1319013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Open Sans"/>
              </a:rPr>
              <a:t>Accepted chapter (Book, forthcoming)</a:t>
            </a:r>
          </a:p>
          <a:p>
            <a:endParaRPr lang="en-US" b="1" i="1" dirty="0" smtClean="0">
              <a:solidFill>
                <a:schemeClr val="accent1"/>
              </a:solidFill>
              <a:latin typeface="Open Sans"/>
            </a:endParaRPr>
          </a:p>
          <a:p>
            <a:r>
              <a:rPr lang="en-US" b="1" i="1" dirty="0" smtClean="0">
                <a:solidFill>
                  <a:schemeClr val="accent1"/>
                </a:solidFill>
                <a:latin typeface="Open Sans"/>
              </a:rPr>
              <a:t>Rethinking </a:t>
            </a:r>
            <a:r>
              <a:rPr lang="en-US" b="1" i="1" dirty="0">
                <a:solidFill>
                  <a:schemeClr val="accent1"/>
                </a:solidFill>
                <a:latin typeface="Open Sans"/>
              </a:rPr>
              <a:t>Education Across Borders: Emerging Issues and Important Insights on Globally Mobile </a:t>
            </a:r>
            <a:r>
              <a:rPr lang="en-US" b="1" i="1" dirty="0" smtClean="0">
                <a:solidFill>
                  <a:schemeClr val="accent1"/>
                </a:solidFill>
                <a:latin typeface="Open Sans"/>
              </a:rPr>
              <a:t>Students</a:t>
            </a:r>
          </a:p>
          <a:p>
            <a:r>
              <a:rPr lang="en-US" i="1" dirty="0" smtClean="0">
                <a:solidFill>
                  <a:schemeClr val="accent1"/>
                </a:solidFill>
                <a:latin typeface="Open Sans"/>
              </a:rPr>
              <a:t>Springer</a:t>
            </a:r>
          </a:p>
          <a:p>
            <a:endParaRPr lang="en-US" i="1" dirty="0" smtClean="0">
              <a:solidFill>
                <a:schemeClr val="accent1"/>
              </a:solidFill>
              <a:latin typeface="Open Sans"/>
            </a:endParaRPr>
          </a:p>
          <a:p>
            <a:endParaRPr lang="en-US" i="1" dirty="0" smtClean="0">
              <a:solidFill>
                <a:schemeClr val="accent1"/>
              </a:solidFill>
              <a:latin typeface="Open Sans"/>
            </a:endParaRPr>
          </a:p>
          <a:p>
            <a:r>
              <a:rPr lang="en-US" i="1" dirty="0" smtClean="0">
                <a:solidFill>
                  <a:schemeClr val="accent1"/>
                </a:solidFill>
                <a:latin typeface="Open Sans"/>
              </a:rPr>
              <a:t>Editor: </a:t>
            </a:r>
          </a:p>
          <a:p>
            <a:r>
              <a:rPr lang="en-US" dirty="0" smtClean="0">
                <a:solidFill>
                  <a:schemeClr val="accent1"/>
                </a:solidFill>
                <a:latin typeface="Open Sans"/>
              </a:rPr>
              <a:t>Dr. </a:t>
            </a:r>
            <a:r>
              <a:rPr lang="en-US" dirty="0" err="1" smtClean="0">
                <a:solidFill>
                  <a:schemeClr val="accent1"/>
                </a:solidFill>
                <a:latin typeface="Open Sans"/>
              </a:rPr>
              <a:t>Uttam</a:t>
            </a:r>
            <a:r>
              <a:rPr lang="en-US" dirty="0" smtClean="0">
                <a:solidFill>
                  <a:schemeClr val="accent1"/>
                </a:solidFill>
                <a:latin typeface="Open Sans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Open Sans"/>
              </a:rPr>
              <a:t>Gaulee</a:t>
            </a:r>
            <a:r>
              <a:rPr lang="en-US" dirty="0">
                <a:solidFill>
                  <a:schemeClr val="accent1"/>
                </a:solidFill>
                <a:latin typeface="Open Sans"/>
              </a:rPr>
              <a:t>, Morgan State </a:t>
            </a:r>
            <a:r>
              <a:rPr lang="en-US" dirty="0" smtClean="0">
                <a:solidFill>
                  <a:schemeClr val="accent1"/>
                </a:solidFill>
                <a:latin typeface="Open Sans"/>
              </a:rPr>
              <a:t>University</a:t>
            </a:r>
          </a:p>
          <a:p>
            <a:endParaRPr lang="en-US" i="1" dirty="0" smtClean="0">
              <a:solidFill>
                <a:schemeClr val="accent1"/>
              </a:solidFill>
              <a:latin typeface="Open Sans"/>
            </a:endParaRPr>
          </a:p>
          <a:p>
            <a:r>
              <a:rPr lang="en-US" i="1" dirty="0" smtClean="0">
                <a:solidFill>
                  <a:schemeClr val="accent1"/>
                </a:solidFill>
                <a:latin typeface="Open Sans"/>
              </a:rPr>
              <a:t>Co-editors:</a:t>
            </a:r>
            <a:endParaRPr lang="en-US" i="1" dirty="0">
              <a:solidFill>
                <a:schemeClr val="accent1"/>
              </a:solidFill>
              <a:latin typeface="Open Sans"/>
            </a:endParaRPr>
          </a:p>
          <a:p>
            <a:r>
              <a:rPr lang="en-US" dirty="0" err="1" smtClean="0">
                <a:solidFill>
                  <a:schemeClr val="accent1"/>
                </a:solidFill>
                <a:latin typeface="Open Sans"/>
              </a:rPr>
              <a:t>Shyam</a:t>
            </a:r>
            <a:r>
              <a:rPr lang="en-US" dirty="0" smtClean="0">
                <a:solidFill>
                  <a:schemeClr val="accent1"/>
                </a:solidFill>
                <a:latin typeface="Open Sans"/>
              </a:rPr>
              <a:t> </a:t>
            </a:r>
            <a:r>
              <a:rPr lang="en-US" dirty="0">
                <a:solidFill>
                  <a:schemeClr val="accent1"/>
                </a:solidFill>
                <a:latin typeface="Open Sans"/>
              </a:rPr>
              <a:t>Sharma, Stony Brook </a:t>
            </a:r>
            <a:r>
              <a:rPr lang="en-US" dirty="0" smtClean="0">
                <a:solidFill>
                  <a:schemeClr val="accent1"/>
                </a:solidFill>
                <a:latin typeface="Open Sans"/>
              </a:rPr>
              <a:t>University</a:t>
            </a:r>
          </a:p>
          <a:p>
            <a:r>
              <a:rPr lang="en-US" dirty="0" smtClean="0">
                <a:solidFill>
                  <a:schemeClr val="accent1"/>
                </a:solidFill>
                <a:latin typeface="Open Sans"/>
              </a:rPr>
              <a:t>Krishna </a:t>
            </a:r>
            <a:r>
              <a:rPr lang="en-US" dirty="0" err="1">
                <a:solidFill>
                  <a:schemeClr val="accent1"/>
                </a:solidFill>
                <a:latin typeface="Open Sans"/>
              </a:rPr>
              <a:t>Bista</a:t>
            </a:r>
            <a:r>
              <a:rPr lang="en-US" dirty="0">
                <a:solidFill>
                  <a:schemeClr val="accent1"/>
                </a:solidFill>
                <a:latin typeface="Open Sans"/>
              </a:rPr>
              <a:t>, Morgan State University, </a:t>
            </a:r>
            <a:endParaRPr lang="en-US" b="1" i="1" dirty="0">
              <a:solidFill>
                <a:schemeClr val="accent1"/>
              </a:solidFill>
              <a:latin typeface="Open Sans"/>
            </a:endParaRPr>
          </a:p>
          <a:p>
            <a:endParaRPr lang="es-MX" dirty="0">
              <a:solidFill>
                <a:schemeClr val="accent1"/>
              </a:solidFill>
            </a:endParaRPr>
          </a:p>
        </p:txBody>
      </p:sp>
      <p:pic>
        <p:nvPicPr>
          <p:cNvPr id="7170" name="Picture 2" descr="https://jistudents.files.wordpress.com/2018/06/coverfront2.jpg?w=327&amp;resize=218%2C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970" y="1850065"/>
            <a:ext cx="20764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06765" y="2793118"/>
            <a:ext cx="46606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 smtClean="0"/>
              <a:t>Mónica </a:t>
            </a:r>
            <a:r>
              <a:rPr lang="es-MX" dirty="0"/>
              <a:t>I. Camacho </a:t>
            </a:r>
            <a:r>
              <a:rPr lang="es-MX" dirty="0" smtClean="0"/>
              <a:t>Lizárraga, </a:t>
            </a:r>
            <a:r>
              <a:rPr lang="es-MX" dirty="0" err="1" smtClean="0"/>
              <a:t>Ph.D</a:t>
            </a:r>
            <a:r>
              <a:rPr lang="es-MX" dirty="0" smtClean="0"/>
              <a:t>. </a:t>
            </a:r>
            <a:endParaRPr lang="es-MX" dirty="0"/>
          </a:p>
          <a:p>
            <a:pPr>
              <a:lnSpc>
                <a:spcPct val="150000"/>
              </a:lnSpc>
            </a:pPr>
            <a:r>
              <a:rPr lang="es-MX" dirty="0" err="1" smtClean="0"/>
              <a:t>Researcher</a:t>
            </a:r>
            <a:endParaRPr lang="es-MX" dirty="0"/>
          </a:p>
          <a:p>
            <a:pPr>
              <a:lnSpc>
                <a:spcPct val="150000"/>
              </a:lnSpc>
            </a:pPr>
            <a:r>
              <a:rPr lang="es-MX" sz="1400" dirty="0"/>
              <a:t>Programa Interdisciplinario sobre Políticas y Prácticas Educativas (PIPE)</a:t>
            </a:r>
          </a:p>
          <a:p>
            <a:pPr>
              <a:lnSpc>
                <a:spcPct val="150000"/>
              </a:lnSpc>
            </a:pPr>
            <a:r>
              <a:rPr lang="es-MX" sz="1600" dirty="0" smtClean="0"/>
              <a:t>Centro </a:t>
            </a:r>
            <a:r>
              <a:rPr lang="es-MX" sz="1600" dirty="0"/>
              <a:t>de Investigación y Docencia Económicas (CIDE</a:t>
            </a:r>
            <a:r>
              <a:rPr lang="es-MX" sz="1600" dirty="0" smtClean="0"/>
              <a:t>)</a:t>
            </a:r>
            <a:endParaRPr lang="es-MX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06765" y="5184707"/>
            <a:ext cx="2821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 smtClean="0">
                <a:solidFill>
                  <a:schemeClr val="bg1"/>
                </a:solidFill>
              </a:rPr>
              <a:t>monica.camacho@cide.edu</a:t>
            </a:r>
          </a:p>
          <a:p>
            <a:pPr>
              <a:lnSpc>
                <a:spcPct val="150000"/>
              </a:lnSpc>
            </a:pPr>
            <a:r>
              <a:rPr lang="es-MX" dirty="0">
                <a:solidFill>
                  <a:schemeClr val="bg1"/>
                </a:solidFill>
              </a:rPr>
              <a:t>https://www.pipe.cide.edu</a:t>
            </a:r>
            <a:r>
              <a:rPr lang="es-MX" dirty="0" smtClean="0">
                <a:solidFill>
                  <a:schemeClr val="bg1"/>
                </a:solidFill>
              </a:rPr>
              <a:t>/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071733" y="2793118"/>
            <a:ext cx="385258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 smtClean="0"/>
              <a:t>Santiago </a:t>
            </a:r>
            <a:r>
              <a:rPr lang="es-MX" dirty="0" err="1" smtClean="0"/>
              <a:t>Castiello</a:t>
            </a:r>
            <a:r>
              <a:rPr lang="es-MX" dirty="0" smtClean="0"/>
              <a:t>-Gutiérrez</a:t>
            </a:r>
            <a:endParaRPr lang="es-MX" dirty="0"/>
          </a:p>
          <a:p>
            <a:pPr>
              <a:lnSpc>
                <a:spcPct val="150000"/>
              </a:lnSpc>
            </a:pPr>
            <a:r>
              <a:rPr lang="es-MX" dirty="0" smtClean="0"/>
              <a:t>Doctoral </a:t>
            </a:r>
            <a:r>
              <a:rPr lang="es-MX" dirty="0" err="1" smtClean="0"/>
              <a:t>Candidate</a:t>
            </a:r>
            <a:endParaRPr lang="es-MX" dirty="0" smtClean="0"/>
          </a:p>
          <a:p>
            <a:pPr>
              <a:lnSpc>
                <a:spcPct val="150000"/>
              </a:lnSpc>
            </a:pPr>
            <a:r>
              <a:rPr lang="es-MX" dirty="0" err="1"/>
              <a:t>University</a:t>
            </a:r>
            <a:r>
              <a:rPr lang="es-MX" dirty="0"/>
              <a:t> of Arizona</a:t>
            </a:r>
            <a:endParaRPr lang="es-MX" sz="1600" dirty="0"/>
          </a:p>
          <a:p>
            <a:pPr>
              <a:lnSpc>
                <a:spcPct val="150000"/>
              </a:lnSpc>
            </a:pPr>
            <a:r>
              <a:rPr lang="en-US" dirty="0" smtClean="0"/>
              <a:t>Consortium </a:t>
            </a:r>
            <a:r>
              <a:rPr lang="en-US" dirty="0"/>
              <a:t>for North American Higher Education </a:t>
            </a:r>
            <a:r>
              <a:rPr lang="en-US" dirty="0" smtClean="0"/>
              <a:t>Collaboration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5167424" y="5184707"/>
            <a:ext cx="3522975" cy="45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 smtClean="0">
                <a:solidFill>
                  <a:schemeClr val="bg1"/>
                </a:solidFill>
              </a:rPr>
              <a:t>santiagocg@email.arizona.edu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424" y="1191568"/>
            <a:ext cx="1540946" cy="1518285"/>
          </a:xfrm>
          <a:prstGeom prst="rect">
            <a:avLst/>
          </a:prstGeom>
        </p:spPr>
      </p:pic>
      <p:pic>
        <p:nvPicPr>
          <p:cNvPr id="10" name="Imagen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2" y="1108038"/>
            <a:ext cx="1556260" cy="16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63826" y="810925"/>
            <a:ext cx="8165805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s-MX" b="1" dirty="0" err="1" smtClean="0">
                <a:solidFill>
                  <a:srgbClr val="92D050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References</a:t>
            </a:r>
            <a:endParaRPr lang="es-MX" b="1" dirty="0" smtClean="0">
              <a:solidFill>
                <a:srgbClr val="92D050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>
              <a:lnSpc>
                <a:spcPts val="3360"/>
              </a:lnSpc>
            </a:pPr>
            <a:endParaRPr lang="es-MX" b="1" dirty="0" smtClean="0">
              <a:solidFill>
                <a:srgbClr val="92D050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444500" indent="-444500"/>
            <a:r>
              <a:rPr lang="en-US" sz="1400" dirty="0" smtClean="0"/>
              <a:t>ANUIES </a:t>
            </a:r>
            <a:r>
              <a:rPr lang="en-US" sz="1400" dirty="0"/>
              <a:t>(2017). </a:t>
            </a:r>
            <a:r>
              <a:rPr lang="en-US" sz="1400" i="1" dirty="0" err="1"/>
              <a:t>Programa</a:t>
            </a:r>
            <a:r>
              <a:rPr lang="en-US" sz="1400" i="1" dirty="0"/>
              <a:t> </a:t>
            </a:r>
            <a:r>
              <a:rPr lang="en-US" sz="1400" i="1" dirty="0" err="1"/>
              <a:t>universitario</a:t>
            </a:r>
            <a:r>
              <a:rPr lang="en-US" sz="1400" i="1" dirty="0"/>
              <a:t> </a:t>
            </a:r>
            <a:r>
              <a:rPr lang="en-US" sz="1400" i="1" dirty="0" err="1"/>
              <a:t>emergente</a:t>
            </a:r>
            <a:r>
              <a:rPr lang="en-US" sz="1400" i="1" dirty="0"/>
              <a:t> </a:t>
            </a:r>
            <a:r>
              <a:rPr lang="en-US" sz="1400" i="1" dirty="0" err="1"/>
              <a:t>nacional</a:t>
            </a:r>
            <a:r>
              <a:rPr lang="en-US" sz="1400" i="1" dirty="0"/>
              <a:t> para la </a:t>
            </a:r>
            <a:r>
              <a:rPr lang="en-US" sz="1400" i="1" dirty="0" err="1"/>
              <a:t>terminación</a:t>
            </a:r>
            <a:r>
              <a:rPr lang="en-US" sz="1400" i="1" dirty="0"/>
              <a:t> de </a:t>
            </a:r>
            <a:r>
              <a:rPr lang="en-US" sz="1400" i="1" dirty="0" err="1"/>
              <a:t>estudios</a:t>
            </a:r>
            <a:r>
              <a:rPr lang="en-US" sz="1400" i="1" dirty="0"/>
              <a:t> </a:t>
            </a:r>
            <a:r>
              <a:rPr lang="en-US" sz="1400" i="1" dirty="0" err="1"/>
              <a:t>superiores</a:t>
            </a:r>
            <a:r>
              <a:rPr lang="en-US" sz="1400" i="1" dirty="0"/>
              <a:t> </a:t>
            </a:r>
            <a:r>
              <a:rPr lang="en-US" sz="1400" dirty="0"/>
              <a:t>[National emerging university program for the </a:t>
            </a:r>
            <a:r>
              <a:rPr lang="en-US" sz="1400" dirty="0" err="1"/>
              <a:t>culmi</a:t>
            </a:r>
            <a:r>
              <a:rPr lang="en-US" sz="1400" dirty="0"/>
              <a:t>-nation of tertiary studies] Retrieved from http://puentes.anuies.mx/public/site/</a:t>
            </a:r>
            <a:endParaRPr lang="en-US" sz="1400" dirty="0" smtClean="0"/>
          </a:p>
          <a:p>
            <a:pPr marL="444500" indent="-444500"/>
            <a:r>
              <a:rPr lang="en-US" sz="1400" dirty="0"/>
              <a:t>B</a:t>
            </a:r>
            <a:r>
              <a:rPr lang="en-US" sz="1400" dirty="0" smtClean="0"/>
              <a:t>aker</a:t>
            </a:r>
            <a:r>
              <a:rPr lang="en-US" sz="1400" dirty="0"/>
              <a:t>, B. (2017). </a:t>
            </a:r>
            <a:r>
              <a:rPr lang="en-US" sz="1400" i="1" dirty="0"/>
              <a:t>Estimates of the unauthorized immigrant population residing in the United States: January 2014. </a:t>
            </a:r>
            <a:r>
              <a:rPr lang="en-US" sz="1400" dirty="0"/>
              <a:t>Department of Homeland Security. Re-</a:t>
            </a:r>
            <a:r>
              <a:rPr lang="en-US" sz="1400" dirty="0" err="1"/>
              <a:t>trieved</a:t>
            </a:r>
            <a:r>
              <a:rPr lang="en-US" sz="1400" dirty="0"/>
              <a:t> from: https://www.dhs.gov/sites/default/files/publications/Unauthorized%20Immigrant%20Population%20Estimates%20in%20the%20US%20January%202014_1.pdf </a:t>
            </a:r>
            <a:endParaRPr lang="en-US" sz="1400" dirty="0" smtClean="0"/>
          </a:p>
          <a:p>
            <a:pPr marL="444500" indent="-444500"/>
            <a:r>
              <a:rPr lang="en-US" sz="1400" dirty="0" smtClean="0"/>
              <a:t>El </a:t>
            </a:r>
            <a:r>
              <a:rPr lang="en-US" sz="1400" dirty="0" err="1" smtClean="0"/>
              <a:t>Colegio</a:t>
            </a:r>
            <a:r>
              <a:rPr lang="en-US" sz="1400" dirty="0" smtClean="0"/>
              <a:t> de México (2017). Migración de </a:t>
            </a:r>
            <a:r>
              <a:rPr lang="en-US" sz="1400" dirty="0" err="1" smtClean="0"/>
              <a:t>retorno</a:t>
            </a:r>
            <a:r>
              <a:rPr lang="en-US" sz="1400" dirty="0" smtClean="0"/>
              <a:t> y derechos </a:t>
            </a:r>
            <a:r>
              <a:rPr lang="en-US" sz="1400" dirty="0" err="1" smtClean="0"/>
              <a:t>sociales</a:t>
            </a:r>
            <a:r>
              <a:rPr lang="en-US" sz="1400" dirty="0" smtClean="0"/>
              <a:t>. </a:t>
            </a:r>
            <a:r>
              <a:rPr lang="en-US" sz="1400" dirty="0" err="1" smtClean="0"/>
              <a:t>Barreras</a:t>
            </a:r>
            <a:r>
              <a:rPr lang="en-US" sz="1400" dirty="0" smtClean="0"/>
              <a:t> a la </a:t>
            </a:r>
            <a:r>
              <a:rPr lang="en-US" sz="1400" dirty="0" err="1" smtClean="0"/>
              <a:t>integración</a:t>
            </a:r>
            <a:r>
              <a:rPr lang="en-US" sz="1400" dirty="0" smtClean="0"/>
              <a:t>. </a:t>
            </a:r>
            <a:r>
              <a:rPr lang="en-US" sz="1400" dirty="0" err="1" smtClean="0"/>
              <a:t>Indicadores</a:t>
            </a:r>
            <a:r>
              <a:rPr lang="en-US" sz="1400" dirty="0" smtClean="0"/>
              <a:t>. </a:t>
            </a:r>
            <a:r>
              <a:rPr lang="en-US" sz="1400" dirty="0"/>
              <a:t>Retrieved from http://migracionderetorno.colmex.mx/indicadores/</a:t>
            </a:r>
            <a:endParaRPr lang="en-US" sz="1400" dirty="0" smtClean="0"/>
          </a:p>
          <a:p>
            <a:pPr marL="444500" indent="-444500"/>
            <a:r>
              <a:rPr lang="en-US" sz="1400" dirty="0"/>
              <a:t>González-Barrera, A., Lopez, M. &amp; </a:t>
            </a:r>
            <a:r>
              <a:rPr lang="en-US" sz="1400" dirty="0" err="1"/>
              <a:t>Rohal</a:t>
            </a:r>
            <a:r>
              <a:rPr lang="en-US" sz="1400" dirty="0"/>
              <a:t>, M. (2015). </a:t>
            </a:r>
            <a:r>
              <a:rPr lang="en-US" sz="1400" i="1" dirty="0"/>
              <a:t>More Mexicans leaving than coming to the U.S. Washington, DC: Pew Research Center. </a:t>
            </a:r>
            <a:r>
              <a:rPr lang="en-US" sz="1400" dirty="0"/>
              <a:t>Retrieved from http://www.pewhispanic.org/2015/11/19/more-mexicans-leaving-than-coming-to-the-u-s</a:t>
            </a:r>
            <a:r>
              <a:rPr lang="en-US" sz="1400" dirty="0" smtClean="0"/>
              <a:t>/</a:t>
            </a:r>
          </a:p>
          <a:p>
            <a:pPr marL="444500" indent="-444500"/>
            <a:r>
              <a:rPr lang="es-MX" sz="1400" dirty="0"/>
              <a:t>Jacobo, M. (2017). </a:t>
            </a:r>
            <a:r>
              <a:rPr lang="es-MX" sz="1400" i="1" dirty="0"/>
              <a:t>De regreso a “casa” y sin apostilla: estudiantes </a:t>
            </a:r>
            <a:r>
              <a:rPr lang="es-MX" sz="1400" i="1" dirty="0" smtClean="0"/>
              <a:t>mexicoamericanos </a:t>
            </a:r>
            <a:r>
              <a:rPr lang="es-MX" sz="1400" i="1" dirty="0"/>
              <a:t>en México [Back "home" and </a:t>
            </a:r>
            <a:r>
              <a:rPr lang="es-MX" sz="1400" i="1" dirty="0" err="1"/>
              <a:t>without</a:t>
            </a:r>
            <a:r>
              <a:rPr lang="es-MX" sz="1400" i="1" dirty="0"/>
              <a:t> apostille: </a:t>
            </a:r>
            <a:r>
              <a:rPr lang="es-MX" sz="1400" i="1" dirty="0" err="1"/>
              <a:t>Mexican</a:t>
            </a:r>
            <a:r>
              <a:rPr lang="es-MX" sz="1400" i="1" dirty="0"/>
              <a:t>-American </a:t>
            </a:r>
            <a:r>
              <a:rPr lang="es-MX" sz="1400" i="1" dirty="0" err="1"/>
              <a:t>students</a:t>
            </a:r>
            <a:r>
              <a:rPr lang="es-MX" sz="1400" i="1" dirty="0"/>
              <a:t> in </a:t>
            </a:r>
            <a:r>
              <a:rPr lang="es-MX" sz="1400" i="1" dirty="0" err="1"/>
              <a:t>Mexico</a:t>
            </a:r>
            <a:r>
              <a:rPr lang="es-MX" sz="1400" i="1" dirty="0"/>
              <a:t>]. </a:t>
            </a:r>
            <a:r>
              <a:rPr lang="es-MX" sz="1400" dirty="0" err="1"/>
              <a:t>Sinéctica</a:t>
            </a:r>
            <a:r>
              <a:rPr lang="es-MX" sz="1400" dirty="0"/>
              <a:t>, (48) 1-18</a:t>
            </a:r>
            <a:r>
              <a:rPr lang="es-MX" sz="1400" dirty="0" smtClean="0"/>
              <a:t>.</a:t>
            </a:r>
          </a:p>
          <a:p>
            <a:pPr marL="444500" indent="-444500"/>
            <a:r>
              <a:rPr lang="en-US" sz="1400" dirty="0"/>
              <a:t>Pew Research Center (2017). </a:t>
            </a:r>
            <a:r>
              <a:rPr lang="en-US" sz="1400" i="1" dirty="0"/>
              <a:t>Top countries of origin for DACA recipients. </a:t>
            </a:r>
            <a:r>
              <a:rPr lang="en-US" sz="1400" dirty="0" smtClean="0"/>
              <a:t>Retrieved </a:t>
            </a:r>
            <a:r>
              <a:rPr lang="en-US" sz="1400" dirty="0"/>
              <a:t>from http://www.pewresearch.org/fact-tank/2017/09/25/key-facts-about-unauthorized-immigrants-enrolled-in-daca/ft_17-09-25_daca_topcountries/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92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590" y="1024761"/>
            <a:ext cx="5497027" cy="50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Context</a:t>
            </a:r>
            <a:endParaRPr lang="en-US" sz="2800" b="1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48590" y="1916402"/>
            <a:ext cx="8091373" cy="311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International student mobility</a:t>
            </a:r>
          </a:p>
          <a:p>
            <a:pPr>
              <a:lnSpc>
                <a:spcPts val="3800"/>
              </a:lnSpc>
            </a:pPr>
            <a:endParaRPr lang="en-US" sz="28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For enlightenment, opportunity or social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mobility </a:t>
            </a:r>
          </a:p>
          <a:p>
            <a:pPr lvl="1">
              <a:lnSpc>
                <a:spcPts val="3200"/>
              </a:lnSpc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     vs. mobility for survival.</a:t>
            </a:r>
          </a:p>
          <a:p>
            <a:pPr lvl="1">
              <a:lnSpc>
                <a:spcPts val="3200"/>
              </a:lnSpc>
            </a:pP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lso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follows similar geographical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patterns: from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South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to the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North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, from lower-income countries to higher-income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countries.</a:t>
            </a:r>
          </a:p>
        </p:txBody>
      </p:sp>
    </p:spTree>
    <p:extLst>
      <p:ext uri="{BB962C8B-B14F-4D97-AF65-F5344CB8AC3E}">
        <p14:creationId xmlns:p14="http://schemas.microsoft.com/office/powerpoint/2010/main" val="178205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189767" y="315080"/>
            <a:ext cx="2081037" cy="536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361506" y="921301"/>
            <a:ext cx="3306723" cy="1882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Mexico-U.S. </a:t>
            </a:r>
            <a:r>
              <a:rPr lang="en-US" sz="28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border </a:t>
            </a: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(3.185 km)</a:t>
            </a: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France: 2.751 km  with 8 countries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-995" r="1" b="11421"/>
          <a:stretch/>
        </p:blipFill>
        <p:spPr>
          <a:xfrm>
            <a:off x="3785190" y="315080"/>
            <a:ext cx="5015623" cy="329287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951826" y="6003781"/>
            <a:ext cx="268235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Images</a:t>
            </a:r>
            <a:r>
              <a:rPr lang="es-MX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https</a:t>
            </a:r>
            <a:r>
              <a:rPr lang="es-MX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://en.wikipedia.org/wiki/Mexico%E2%80%93United_States_border#/</a:t>
            </a:r>
            <a:r>
              <a:rPr lang="es-MX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media/File:United_States%E2%80%93Mexico_border_map.jpg</a:t>
            </a:r>
          </a:p>
          <a:p>
            <a:r>
              <a:rPr lang="es-MX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https://en.wikipedia.org/wiki/Mexico%E2%80%93United_States_border#/</a:t>
            </a:r>
            <a:r>
              <a:rPr lang="es-MX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media/File:Border_USA_Mexico.jpg</a:t>
            </a:r>
            <a:endParaRPr lang="es-MX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2" name="Picture 4" descr="https://upload.wikimedia.org/wikipedia/commons/thumb/0/0b/Border_USA_Mexico.jpg/300px-Border_USA_Mex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6" y="3519377"/>
            <a:ext cx="4536912" cy="311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001831" y="3752340"/>
            <a:ext cx="3120656" cy="461665"/>
            <a:chOff x="5180427" y="3805502"/>
            <a:chExt cx="3120656" cy="461665"/>
          </a:xfrm>
        </p:grpSpPr>
        <p:sp>
          <p:nvSpPr>
            <p:cNvPr id="3" name="CuadroTexto 2"/>
            <p:cNvSpPr txBox="1"/>
            <p:nvPr/>
          </p:nvSpPr>
          <p:spPr>
            <a:xfrm>
              <a:off x="7057073" y="3805502"/>
              <a:ext cx="12440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err="1" smtClean="0">
                  <a:solidFill>
                    <a:srgbClr val="FF0000"/>
                  </a:solidFill>
                </a:rPr>
                <a:t>Mexico</a:t>
              </a:r>
              <a:endParaRPr lang="es-MX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CuadroTexto 6"/>
            <p:cNvSpPr txBox="1"/>
            <p:nvPr/>
          </p:nvSpPr>
          <p:spPr>
            <a:xfrm>
              <a:off x="5180427" y="3805502"/>
              <a:ext cx="874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400" b="1" dirty="0" smtClean="0">
                  <a:solidFill>
                    <a:srgbClr val="FF0000"/>
                  </a:solidFill>
                </a:rPr>
                <a:t>U.S.</a:t>
              </a:r>
              <a:endParaRPr lang="es-MX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7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37955" y="1225287"/>
            <a:ext cx="7931884" cy="3833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Mexico-U.S. immigration</a:t>
            </a: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endParaRPr lang="en-US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Estimated in 2014, </a:t>
            </a: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over </a:t>
            </a:r>
            <a:r>
              <a:rPr lang="en-US" sz="24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12.1 </a:t>
            </a:r>
            <a:r>
              <a:rPr lang="en-US" sz="2400" b="1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million unauthorized immigrants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 the U.S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. (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Baker, 2017), and that </a:t>
            </a:r>
            <a:r>
              <a:rPr lang="en-US" sz="2000" b="1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over half of them were born in </a:t>
            </a:r>
            <a:r>
              <a:rPr lang="en-US" sz="20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Mexico (6.6 million)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endParaRPr lang="en-US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r>
              <a:rPr lang="en-US" sz="20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20</a:t>
            </a:r>
            <a:r>
              <a:rPr lang="en-US" sz="2000" b="1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% </a:t>
            </a:r>
            <a:r>
              <a:rPr lang="en-US" sz="20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are Mexicans under </a:t>
            </a:r>
            <a:r>
              <a:rPr lang="en-US" sz="2000" b="1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the age of </a:t>
            </a:r>
            <a:r>
              <a:rPr lang="en-US" sz="20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24 </a:t>
            </a: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(living </a:t>
            </a:r>
            <a:r>
              <a:rPr lang="en-US" sz="24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 the U.S. most of their </a:t>
            </a: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lives),</a:t>
            </a:r>
            <a:r>
              <a:rPr lang="en-US" sz="24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compared </a:t>
            </a:r>
            <a:r>
              <a:rPr lang="en-US" sz="24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to other ethnic immigrant </a:t>
            </a: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groups.</a:t>
            </a:r>
            <a:endParaRPr lang="en-US" sz="2400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8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61512" y="4044940"/>
            <a:ext cx="6390162" cy="2221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Changing Mexico-U.S. immigration context</a:t>
            </a: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U.S. 2016 Presidential election</a:t>
            </a: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Policies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to reduce the number of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immigrants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from  specific countries .</a:t>
            </a:r>
          </a:p>
          <a:p>
            <a:pPr marL="800100" lvl="1" indent="-342900">
              <a:lnSpc>
                <a:spcPts val="3200"/>
              </a:lnSpc>
              <a:buFontTx/>
              <a:buChar char="-"/>
            </a:pP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mposing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travel bans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and/or increasing deportation orders.</a:t>
            </a:r>
            <a:endParaRPr lang="en-US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lh3.googleusercontent.com/V82w3XYTa5Yi_VgWIK3a7oaVPLa7vziRrGz0U3XooT3ZuF0bbSAgFJrg4pGsao2M6KhccoxF9hwCLRFTPSyiQYghy1wg3fHMpnPAb2Ao32bZzkQY6cpg8hSf0OWwGCuVqW4_te48vIzfpTyua-tMPDENB-fZE9hQGUvdqm2R4uR8SsQNfwpnWTgcBQ_Iy5q_nX7F-AmUhQP-wi6b-AJJz7o0lVA7s2_BJEDCyXfa5lPS2K9Gx9OI5IsY8BRBNc4jWZ9BZ5PcqFBgNfqXdFNBsoftOWFawqVX_9GAVtb_OAqUSzkYqKwlfKQRw2iPnbT_6uhV3nmOKJ-7KfQKPuDj-Vix4matvNE-PyYCUclYGwXQsA7FFf6k9r3mRfrsYq9MAozhVlvoDI3MC3jgjRzuWMGbHNtdWORjpqDkl-QO4dEe7f02bZr6t4n16Pl8du4Zaz64USp6X2Rsl9hWbOllvQ3Li1AIpWb38scy5aZ_pthG92g3vn2LguykMkhM6_KyXz7l4zdDNpIbleKHHWBOUr_vKUvE584lMYD6YBto0rDe4aBQOTKRXb4JWXLbG8wKDZXK3D7EfPIWByouLY8Q925-UQu3OWUWbWPjRDcLDVwJqRN1CpSWDdxsXF_19FJYhKzVrf_Uq9MQFSx6O2NRH6Ca=w163-h219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59" y="4044940"/>
            <a:ext cx="1807536" cy="24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946" y="754913"/>
            <a:ext cx="5829847" cy="307772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rot="16200000">
            <a:off x="7084235" y="3144434"/>
            <a:ext cx="994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(Baker, 2017)</a:t>
            </a:r>
            <a:endParaRPr lang="es-MX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40582" y="6477303"/>
            <a:ext cx="12044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</a:t>
            </a:r>
            <a:r>
              <a:rPr lang="es-MX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es-MX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Monica</a:t>
            </a:r>
            <a:r>
              <a:rPr lang="es-MX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Camacho</a:t>
            </a:r>
            <a:endParaRPr lang="es-MX" sz="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3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591" y="1024761"/>
            <a:ext cx="772986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Return migration (“</a:t>
            </a:r>
            <a:r>
              <a:rPr lang="en-US" sz="2800" b="1" dirty="0" err="1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retornados</a:t>
            </a:r>
            <a:r>
              <a:rPr lang="en-US" sz="28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”)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48590" y="1553111"/>
            <a:ext cx="7729867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Terminology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(González-Barrera,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López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&amp;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Rohal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, 2015; </a:t>
            </a:r>
            <a:r>
              <a:rPr lang="en-US" u="sng" dirty="0" err="1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Jacobo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, 2015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sz="20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Deportation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(U.S. numbers); </a:t>
            </a:r>
            <a:r>
              <a:rPr lang="en-US" sz="20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repatriation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(MX monthly count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); </a:t>
            </a:r>
            <a:r>
              <a:rPr lang="en-US" sz="20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forced return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(U.S. numbers / MX numbers); </a:t>
            </a:r>
            <a:r>
              <a:rPr lang="en-US" sz="20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voluntary return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(MX numbers every 5 years).</a:t>
            </a:r>
          </a:p>
          <a:p>
            <a:pPr>
              <a:lnSpc>
                <a:spcPts val="3800"/>
              </a:lnSpc>
            </a:pPr>
            <a:endParaRPr lang="en-US" sz="2400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Inter-</a:t>
            </a:r>
            <a:r>
              <a:rPr lang="es-MX" sz="24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cesus</a:t>
            </a:r>
            <a:r>
              <a:rPr lang="es-MX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Survey</a:t>
            </a:r>
            <a:r>
              <a:rPr lang="es-MX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2015 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(Encuesta </a:t>
            </a:r>
            <a:r>
              <a:rPr lang="es-MX" dirty="0" err="1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Intercensal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, EIC </a:t>
            </a:r>
            <a:r>
              <a:rPr lang="es-MX" dirty="0" err="1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by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Federal </a:t>
            </a:r>
            <a:r>
              <a:rPr lang="es-MX" dirty="0" err="1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Statistics</a:t>
            </a:r>
            <a:r>
              <a:rPr lang="es-MX" dirty="0" smtClean="0">
                <a:solidFill>
                  <a:schemeClr val="accent2">
                    <a:lumMod val="75000"/>
                  </a:schemeClr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Bureau, INEGI) </a:t>
            </a:r>
            <a:r>
              <a:rPr lang="es-MX" sz="24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identified</a:t>
            </a:r>
            <a:r>
              <a:rPr lang="es-MX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s-MX" sz="24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559,416 </a:t>
            </a:r>
            <a:r>
              <a:rPr lang="es-MX" sz="2400" b="1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people</a:t>
            </a:r>
            <a:r>
              <a:rPr lang="es-MX" sz="24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that</a:t>
            </a:r>
            <a:r>
              <a:rPr lang="es-MX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lived</a:t>
            </a:r>
            <a:r>
              <a:rPr lang="es-MX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in </a:t>
            </a:r>
            <a:r>
              <a:rPr lang="es-MX" sz="24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the</a:t>
            </a:r>
            <a:r>
              <a:rPr lang="es-MX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U.S. </a:t>
            </a:r>
            <a:r>
              <a:rPr lang="es-MX" sz="24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five</a:t>
            </a:r>
            <a:r>
              <a:rPr lang="es-MX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years</a:t>
            </a:r>
            <a:r>
              <a:rPr lang="es-MX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s-MX" sz="24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before</a:t>
            </a:r>
            <a:r>
              <a:rPr lang="es-MX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s-MX" sz="2000" dirty="0" err="1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It</a:t>
            </a:r>
            <a:r>
              <a:rPr lang="es-MX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represents</a:t>
            </a:r>
            <a:r>
              <a:rPr lang="es-MX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s-MX" sz="20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0.5% </a:t>
            </a:r>
            <a:r>
              <a:rPr lang="es-MX" sz="2000" b="1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of total </a:t>
            </a:r>
            <a:r>
              <a:rPr lang="es-MX" sz="2000" dirty="0" err="1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Mexican</a:t>
            </a:r>
            <a:r>
              <a:rPr lang="es-MX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s-MX" sz="20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population</a:t>
            </a:r>
            <a:r>
              <a:rPr lang="es-MX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(119, 520,753</a:t>
            </a:r>
            <a:r>
              <a:rPr lang="es-MX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s-MX" sz="1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       (El Colegio de </a:t>
            </a:r>
            <a:r>
              <a:rPr lang="es-MX" sz="1400" dirty="0" err="1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Mexico</a:t>
            </a:r>
            <a:r>
              <a:rPr lang="es-MX" sz="1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, 2017</a:t>
            </a:r>
            <a:r>
              <a:rPr lang="es-MX" sz="1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).</a:t>
            </a:r>
            <a:endParaRPr lang="en-US" sz="1400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591" y="812110"/>
            <a:ext cx="772986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Return migration (“</a:t>
            </a:r>
            <a:r>
              <a:rPr lang="en-US" sz="2800" b="1" dirty="0" err="1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retornados</a:t>
            </a:r>
            <a:r>
              <a:rPr lang="en-US" sz="28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”)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48590" y="1340460"/>
            <a:ext cx="791061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Dreamers: A group at risk</a:t>
            </a:r>
            <a:endParaRPr lang="en-US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DREAM Act (2012)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(Development, Relief and Education for Alien Minors Act, DACA).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Administrative relief from deportation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Unauthorized immigrants living in the U.S. for at least 5 years,  completed high-school, no convictions, and entered the country before the age of 16. </a:t>
            </a:r>
            <a:endParaRPr lang="en-US" sz="20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 result for dreamers da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014" y="4141227"/>
            <a:ext cx="3811770" cy="254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 rot="16200000">
            <a:off x="5323310" y="5204067"/>
            <a:ext cx="27884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Image</a:t>
            </a:r>
            <a:r>
              <a:rPr lang="es-MX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Seattle Times (Miguel </a:t>
            </a:r>
            <a:r>
              <a:rPr lang="es-MX" sz="7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Juarez</a:t>
            </a:r>
            <a:r>
              <a:rPr lang="es-MX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MX" sz="7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Lugo/ZUMAPRESS.COM/TNS)</a:t>
            </a:r>
          </a:p>
          <a:p>
            <a:r>
              <a:rPr lang="es-MX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https://www.seattletimes.com/nation-world/what-we-know-%C2%AD-and-dont-know-about-daca-dreamers/</a:t>
            </a:r>
          </a:p>
        </p:txBody>
      </p:sp>
    </p:spTree>
    <p:extLst>
      <p:ext uri="{BB962C8B-B14F-4D97-AF65-F5344CB8AC3E}">
        <p14:creationId xmlns:p14="http://schemas.microsoft.com/office/powerpoint/2010/main" val="81304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48591" y="1024761"/>
            <a:ext cx="7729866" cy="505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60"/>
              </a:lnSpc>
            </a:pPr>
            <a:r>
              <a:rPr lang="en-US" sz="28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“Dreamers”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48591" y="1840190"/>
            <a:ext cx="7931884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689,821 (79% Mexican) </a:t>
            </a:r>
            <a:r>
              <a:rPr lang="en-US" sz="16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(Pew Research Center, 2017</a:t>
            </a:r>
            <a:r>
              <a:rPr lang="en-US" sz="16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ts val="3800"/>
              </a:lnSpc>
            </a:pPr>
            <a:endParaRPr lang="en-US" sz="1600" dirty="0" smtClean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8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ith DACA, eligible students…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Could enroll at a higher education institution –in some cases paying the reduced in-state tuition fees; and apply for a work permit. 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BUT…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 </a:t>
            </a:r>
            <a:r>
              <a:rPr lang="en-US" sz="2000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White House executive order rescinded the DACA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program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(September </a:t>
            </a:r>
            <a:r>
              <a:rPr lang="en-US" dirty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5 of </a:t>
            </a:r>
            <a:r>
              <a:rPr lang="en-US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2017) </a:t>
            </a:r>
            <a:r>
              <a:rPr lang="en-US" sz="2000" dirty="0" smtClean="0">
                <a:solidFill>
                  <a:schemeClr val="accent1"/>
                </a:solidFill>
                <a:latin typeface="Gill Sans MT" panose="020B0502020104020203" pitchFamily="34" charset="0"/>
                <a:cs typeface="Times New Roman" panose="02020603050405020304" pitchFamily="18" charset="0"/>
              </a:rPr>
              <a:t>and has been in litigation since then.</a:t>
            </a:r>
            <a:endParaRPr lang="en-US" sz="2000" dirty="0">
              <a:solidFill>
                <a:schemeClr val="accent1"/>
              </a:solidFill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o">
  <a:themeElements>
    <a:clrScheme name="Dividendo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o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o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TM03457464[[fn=Dividendo]]</Template>
  <TotalTime>17118</TotalTime>
  <Words>1746</Words>
  <Application>Microsoft Office PowerPoint</Application>
  <PresentationFormat>Presentación en pantalla (4:3)</PresentationFormat>
  <Paragraphs>212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Calibri</vt:lpstr>
      <vt:lpstr>Gill Sans MT</vt:lpstr>
      <vt:lpstr>Open Sans</vt:lpstr>
      <vt:lpstr>Times</vt:lpstr>
      <vt:lpstr>Times New Roman</vt:lpstr>
      <vt:lpstr>Wingdings</vt:lpstr>
      <vt:lpstr>Wingdings 2</vt:lpstr>
      <vt:lpstr>Dividendo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487</cp:revision>
  <dcterms:created xsi:type="dcterms:W3CDTF">2017-07-11T18:13:52Z</dcterms:created>
  <dcterms:modified xsi:type="dcterms:W3CDTF">2018-11-06T02:48:28Z</dcterms:modified>
</cp:coreProperties>
</file>